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354" r:id="rId4"/>
    <p:sldId id="355" r:id="rId5"/>
    <p:sldId id="258" r:id="rId6"/>
    <p:sldId id="259" r:id="rId7"/>
    <p:sldId id="260" r:id="rId8"/>
    <p:sldId id="263" r:id="rId9"/>
    <p:sldId id="262" r:id="rId10"/>
    <p:sldId id="264" r:id="rId11"/>
    <p:sldId id="261" r:id="rId12"/>
    <p:sldId id="265" r:id="rId13"/>
    <p:sldId id="266" r:id="rId14"/>
    <p:sldId id="356" r:id="rId15"/>
    <p:sldId id="267" r:id="rId16"/>
    <p:sldId id="357" r:id="rId17"/>
    <p:sldId id="268" r:id="rId18"/>
    <p:sldId id="358" r:id="rId19"/>
    <p:sldId id="269" r:id="rId20"/>
    <p:sldId id="270" r:id="rId21"/>
    <p:sldId id="359" r:id="rId22"/>
    <p:sldId id="271" r:id="rId23"/>
    <p:sldId id="272" r:id="rId24"/>
    <p:sldId id="273" r:id="rId25"/>
    <p:sldId id="274" r:id="rId26"/>
    <p:sldId id="275" r:id="rId27"/>
    <p:sldId id="276" r:id="rId28"/>
    <p:sldId id="277" r:id="rId29"/>
    <p:sldId id="278" r:id="rId30"/>
    <p:sldId id="360" r:id="rId31"/>
    <p:sldId id="279" r:id="rId32"/>
    <p:sldId id="280" r:id="rId33"/>
    <p:sldId id="284" r:id="rId34"/>
    <p:sldId id="281" r:id="rId35"/>
    <p:sldId id="283" r:id="rId36"/>
    <p:sldId id="282" r:id="rId37"/>
    <p:sldId id="361" r:id="rId38"/>
    <p:sldId id="285" r:id="rId39"/>
    <p:sldId id="286" r:id="rId40"/>
    <p:sldId id="287" r:id="rId41"/>
    <p:sldId id="288" r:id="rId42"/>
    <p:sldId id="289" r:id="rId43"/>
    <p:sldId id="290" r:id="rId44"/>
    <p:sldId id="291" r:id="rId45"/>
    <p:sldId id="292" r:id="rId46"/>
    <p:sldId id="293" r:id="rId47"/>
    <p:sldId id="362" r:id="rId48"/>
    <p:sldId id="363" r:id="rId49"/>
    <p:sldId id="294" r:id="rId50"/>
    <p:sldId id="295" r:id="rId51"/>
    <p:sldId id="296" r:id="rId52"/>
    <p:sldId id="364" r:id="rId53"/>
    <p:sldId id="297" r:id="rId54"/>
    <p:sldId id="298" r:id="rId55"/>
    <p:sldId id="365" r:id="rId56"/>
    <p:sldId id="299" r:id="rId57"/>
    <p:sldId id="300" r:id="rId58"/>
    <p:sldId id="301" r:id="rId59"/>
    <p:sldId id="302" r:id="rId60"/>
    <p:sldId id="303" r:id="rId61"/>
    <p:sldId id="304" r:id="rId62"/>
    <p:sldId id="305" r:id="rId63"/>
    <p:sldId id="306" r:id="rId64"/>
    <p:sldId id="307" r:id="rId65"/>
    <p:sldId id="308" r:id="rId66"/>
    <p:sldId id="310" r:id="rId67"/>
    <p:sldId id="311" r:id="rId68"/>
    <p:sldId id="309" r:id="rId69"/>
    <p:sldId id="366" r:id="rId70"/>
    <p:sldId id="312" r:id="rId71"/>
    <p:sldId id="313" r:id="rId72"/>
    <p:sldId id="314" r:id="rId73"/>
    <p:sldId id="315" r:id="rId74"/>
    <p:sldId id="316" r:id="rId75"/>
    <p:sldId id="317" r:id="rId76"/>
    <p:sldId id="318" r:id="rId77"/>
    <p:sldId id="319" r:id="rId78"/>
    <p:sldId id="320" r:id="rId79"/>
    <p:sldId id="367" r:id="rId80"/>
    <p:sldId id="321" r:id="rId81"/>
    <p:sldId id="322" r:id="rId82"/>
    <p:sldId id="323" r:id="rId83"/>
    <p:sldId id="325" r:id="rId84"/>
    <p:sldId id="324" r:id="rId85"/>
    <p:sldId id="327" r:id="rId86"/>
    <p:sldId id="326" r:id="rId87"/>
    <p:sldId id="328" r:id="rId88"/>
    <p:sldId id="329" r:id="rId89"/>
    <p:sldId id="330" r:id="rId90"/>
    <p:sldId id="331" r:id="rId91"/>
    <p:sldId id="332" r:id="rId92"/>
    <p:sldId id="333" r:id="rId93"/>
    <p:sldId id="334" r:id="rId94"/>
    <p:sldId id="335" r:id="rId95"/>
    <p:sldId id="336" r:id="rId96"/>
    <p:sldId id="337" r:id="rId97"/>
    <p:sldId id="338" r:id="rId98"/>
    <p:sldId id="339" r:id="rId99"/>
    <p:sldId id="340" r:id="rId100"/>
    <p:sldId id="341" r:id="rId101"/>
    <p:sldId id="342" r:id="rId102"/>
    <p:sldId id="343" r:id="rId103"/>
    <p:sldId id="344" r:id="rId104"/>
    <p:sldId id="345" r:id="rId105"/>
    <p:sldId id="346" r:id="rId106"/>
    <p:sldId id="347" r:id="rId107"/>
    <p:sldId id="348" r:id="rId108"/>
    <p:sldId id="349" r:id="rId109"/>
    <p:sldId id="350" r:id="rId110"/>
    <p:sldId id="351" r:id="rId111"/>
    <p:sldId id="352" r:id="rId112"/>
    <p:sldId id="353" r:id="rId11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5" d="100"/>
          <a:sy n="45" d="100"/>
        </p:scale>
        <p:origin x="-66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ableStyles" Target="tableStyle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BC17A5D5-6DE3-44EE-A4C6-FBF4EC1E719C}" type="datetimeFigureOut">
              <a:rPr lang="es-MX" smtClean="0"/>
              <a:pPr/>
              <a:t>04/09/2010</a:t>
            </a:fld>
            <a:endParaRPr lang="es-MX"/>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MX"/>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3E22AA12-695C-497E-A863-67BAD45A54D9}"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C17A5D5-6DE3-44EE-A4C6-FBF4EC1E719C}" type="datetimeFigureOut">
              <a:rPr lang="es-MX" smtClean="0"/>
              <a:pPr/>
              <a:t>04/09/2010</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3E22AA12-695C-497E-A863-67BAD45A54D9}"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C17A5D5-6DE3-44EE-A4C6-FBF4EC1E719C}" type="datetimeFigureOut">
              <a:rPr lang="es-MX" smtClean="0"/>
              <a:pPr/>
              <a:t>04/09/2010</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3E22AA12-695C-497E-A863-67BAD45A54D9}"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C17A5D5-6DE3-44EE-A4C6-FBF4EC1E719C}" type="datetimeFigureOut">
              <a:rPr lang="es-MX" smtClean="0"/>
              <a:pPr/>
              <a:t>04/09/2010</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3E22AA12-695C-497E-A863-67BAD45A54D9}" type="slidenum">
              <a:rPr lang="es-MX" smtClean="0"/>
              <a:pPr/>
              <a:t>‹Nº›</a:t>
            </a:fld>
            <a:endParaRPr lang="es-MX"/>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BC17A5D5-6DE3-44EE-A4C6-FBF4EC1E719C}" type="datetimeFigureOut">
              <a:rPr lang="es-MX" smtClean="0"/>
              <a:pPr/>
              <a:t>04/09/2010</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3E22AA12-695C-497E-A863-67BAD45A54D9}" type="slidenum">
              <a:rPr lang="es-MX" smtClean="0"/>
              <a:pPr/>
              <a:t>‹Nº›</a:t>
            </a:fld>
            <a:endParaRPr lang="es-MX"/>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BC17A5D5-6DE3-44EE-A4C6-FBF4EC1E719C}" type="datetimeFigureOut">
              <a:rPr lang="es-MX" smtClean="0"/>
              <a:pPr/>
              <a:t>04/09/2010</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3E22AA12-695C-497E-A863-67BAD45A54D9}" type="slidenum">
              <a:rPr lang="es-MX" smtClean="0"/>
              <a:pPr/>
              <a:t>‹Nº›</a:t>
            </a:fld>
            <a:endParaRPr lang="es-MX"/>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BC17A5D5-6DE3-44EE-A4C6-FBF4EC1E719C}" type="datetimeFigureOut">
              <a:rPr lang="es-MX" smtClean="0"/>
              <a:pPr/>
              <a:t>04/09/2010</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3E22AA12-695C-497E-A863-67BAD45A54D9}"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BC17A5D5-6DE3-44EE-A4C6-FBF4EC1E719C}" type="datetimeFigureOut">
              <a:rPr lang="es-MX" smtClean="0"/>
              <a:pPr/>
              <a:t>04/09/2010</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3E22AA12-695C-497E-A863-67BAD45A54D9}" type="slidenum">
              <a:rPr lang="es-MX" smtClean="0"/>
              <a:pPr/>
              <a:t>‹Nº›</a:t>
            </a:fld>
            <a:endParaRPr lang="es-MX"/>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BC17A5D5-6DE3-44EE-A4C6-FBF4EC1E719C}" type="datetimeFigureOut">
              <a:rPr lang="es-MX" smtClean="0"/>
              <a:pPr/>
              <a:t>04/09/2010</a:t>
            </a:fld>
            <a:endParaRPr lang="es-MX"/>
          </a:p>
        </p:txBody>
      </p:sp>
      <p:sp>
        <p:nvSpPr>
          <p:cNvPr id="3" name="2 Marcador de pie de página"/>
          <p:cNvSpPr>
            <a:spLocks noGrp="1"/>
          </p:cNvSpPr>
          <p:nvPr>
            <p:ph type="ftr" sz="quarter" idx="11"/>
          </p:nvPr>
        </p:nvSpPr>
        <p:spPr/>
        <p:txBody>
          <a:bodyPr/>
          <a:lstStyle>
            <a:extLst/>
          </a:lstStyle>
          <a:p>
            <a:endParaRPr lang="es-MX"/>
          </a:p>
        </p:txBody>
      </p:sp>
      <p:sp>
        <p:nvSpPr>
          <p:cNvPr id="4" name="3 Marcador de número de diapositiva"/>
          <p:cNvSpPr>
            <a:spLocks noGrp="1"/>
          </p:cNvSpPr>
          <p:nvPr>
            <p:ph type="sldNum" sz="quarter" idx="12"/>
          </p:nvPr>
        </p:nvSpPr>
        <p:spPr/>
        <p:txBody>
          <a:bodyPr/>
          <a:lstStyle>
            <a:extLst/>
          </a:lstStyle>
          <a:p>
            <a:fld id="{3E22AA12-695C-497E-A863-67BAD45A54D9}"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BC17A5D5-6DE3-44EE-A4C6-FBF4EC1E719C}" type="datetimeFigureOut">
              <a:rPr lang="es-MX" smtClean="0"/>
              <a:pPr/>
              <a:t>04/09/2010</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3E22AA12-695C-497E-A863-67BAD45A54D9}"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BC17A5D5-6DE3-44EE-A4C6-FBF4EC1E719C}" type="datetimeFigureOut">
              <a:rPr lang="es-MX" smtClean="0"/>
              <a:pPr/>
              <a:t>04/09/2010</a:t>
            </a:fld>
            <a:endParaRPr lang="es-MX"/>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MX"/>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3E22AA12-695C-497E-A863-67BAD45A54D9}" type="slidenum">
              <a:rPr lang="es-MX" smtClean="0"/>
              <a:pPr/>
              <a:t>‹Nº›</a:t>
            </a:fld>
            <a:endParaRPr lang="es-MX"/>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C17A5D5-6DE3-44EE-A4C6-FBF4EC1E719C}" type="datetimeFigureOut">
              <a:rPr lang="es-MX" smtClean="0"/>
              <a:pPr/>
              <a:t>04/09/2010</a:t>
            </a:fld>
            <a:endParaRPr lang="es-MX"/>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MX"/>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E22AA12-695C-497E-A863-67BAD45A54D9}"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solidFill>
                  <a:schemeClr val="accent4">
                    <a:lumMod val="75000"/>
                  </a:schemeClr>
                </a:solidFill>
              </a:rPr>
              <a:t>ANATOMIA III</a:t>
            </a:r>
            <a:endParaRPr lang="es-MX" dirty="0">
              <a:solidFill>
                <a:schemeClr val="accent4">
                  <a:lumMod val="75000"/>
                </a:schemeClr>
              </a:solidFill>
            </a:endParaRPr>
          </a:p>
        </p:txBody>
      </p:sp>
      <p:sp>
        <p:nvSpPr>
          <p:cNvPr id="3" name="2 Subtítulo"/>
          <p:cNvSpPr>
            <a:spLocks noGrp="1"/>
          </p:cNvSpPr>
          <p:nvPr>
            <p:ph type="subTitle" idx="1"/>
          </p:nvPr>
        </p:nvSpPr>
        <p:spPr/>
        <p:txBody>
          <a:bodyPr>
            <a:normAutofit/>
          </a:bodyPr>
          <a:lstStyle/>
          <a:p>
            <a:r>
              <a:rPr lang="es-MX" sz="3600" b="1" dirty="0" smtClean="0">
                <a:solidFill>
                  <a:srgbClr val="FF0000"/>
                </a:solidFill>
                <a:latin typeface="Aharoni" pitchFamily="2" charset="-79"/>
                <a:cs typeface="Aharoni" pitchFamily="2" charset="-79"/>
              </a:rPr>
              <a:t>HUESOS DE LA CABEZA</a:t>
            </a:r>
          </a:p>
          <a:p>
            <a:endParaRPr lang="es-MX" sz="3600" b="1" i="1"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C4.bmp"/>
          <p:cNvPicPr>
            <a:picLocks noChangeAspect="1"/>
          </p:cNvPicPr>
          <p:nvPr/>
        </p:nvPicPr>
        <p:blipFill>
          <a:blip r:embed="rId2" cstate="print"/>
          <a:stretch>
            <a:fillRect/>
          </a:stretch>
        </p:blipFill>
        <p:spPr>
          <a:xfrm>
            <a:off x="4023956" y="2780928"/>
            <a:ext cx="5120044" cy="4077072"/>
          </a:xfrm>
          <a:prstGeom prst="rect">
            <a:avLst/>
          </a:prstGeom>
        </p:spPr>
      </p:pic>
      <p:sp>
        <p:nvSpPr>
          <p:cNvPr id="2" name="1 Marcador de contenido"/>
          <p:cNvSpPr>
            <a:spLocks noGrp="1"/>
          </p:cNvSpPr>
          <p:nvPr>
            <p:ph idx="1"/>
          </p:nvPr>
        </p:nvSpPr>
        <p:spPr>
          <a:xfrm>
            <a:off x="0" y="0"/>
            <a:ext cx="9144000" cy="6007291"/>
          </a:xfrm>
        </p:spPr>
        <p:txBody>
          <a:bodyPr/>
          <a:lstStyle/>
          <a:p>
            <a:r>
              <a:rPr lang="es-MX" dirty="0" smtClean="0"/>
              <a:t>A los  lados y partiendo de las apófisis orbitarias  externas, salen las crestas laterales del frontal. Estas en el cráneo  articulado, se </a:t>
            </a:r>
            <a:r>
              <a:rPr lang="es-MX" dirty="0" err="1" smtClean="0"/>
              <a:t>continuan</a:t>
            </a:r>
            <a:r>
              <a:rPr lang="es-MX" dirty="0" smtClean="0"/>
              <a:t> con la </a:t>
            </a:r>
            <a:r>
              <a:rPr lang="es-MX" dirty="0" err="1" smtClean="0"/>
              <a:t>linea</a:t>
            </a:r>
            <a:r>
              <a:rPr lang="es-MX" dirty="0" smtClean="0"/>
              <a:t> curva temporal superior    del parietal  y limita las fosas  temporales, a la vez que unas superficies triangulares del hueso frontal, facetas laterales, donde se insertan haces de los músculos temporales.</a:t>
            </a:r>
            <a:endParaRPr lang="es-MX"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a:bodyPr>
          <a:lstStyle/>
          <a:p>
            <a:r>
              <a:rPr lang="es-MX" dirty="0" smtClean="0"/>
              <a:t>Más hacia dentro se prolonga </a:t>
            </a:r>
            <a:r>
              <a:rPr lang="es-MX" dirty="0" err="1" smtClean="0"/>
              <a:t>horizontalmemte</a:t>
            </a:r>
            <a:r>
              <a:rPr lang="es-MX" dirty="0" smtClean="0"/>
              <a:t>, formando la apófisis </a:t>
            </a:r>
            <a:r>
              <a:rPr lang="es-MX" dirty="0" err="1" smtClean="0"/>
              <a:t>tubaria</a:t>
            </a:r>
            <a:r>
              <a:rPr lang="es-MX" dirty="0" smtClean="0"/>
              <a:t>, que constituye la porción ósea de la trompa de Eustaquio y </a:t>
            </a:r>
            <a:r>
              <a:rPr lang="es-MX" dirty="0" err="1" smtClean="0"/>
              <a:t>áun</a:t>
            </a:r>
            <a:r>
              <a:rPr lang="es-MX" dirty="0" smtClean="0"/>
              <a:t> más adentro, cerca del borde anterior, se observan dos canales superpuestos, de los cuales el superior aloja al músculo del martillo, mientras el inferior es el canal óseo de la trompa. Cerca del vértice, la cara de que tratamos presenta una depresión acanalada en relación con la mencionada trompa de Eustaquio.</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r>
              <a:rPr lang="es-MX" dirty="0" smtClean="0"/>
              <a:t> Destaca en la </a:t>
            </a:r>
            <a:r>
              <a:rPr lang="es-MX" dirty="0" err="1" smtClean="0"/>
              <a:t>aprte</a:t>
            </a:r>
            <a:r>
              <a:rPr lang="es-MX" dirty="0" smtClean="0"/>
              <a:t> externa de esta cara una apófisis muy larga en forma de espina y </a:t>
            </a:r>
            <a:r>
              <a:rPr lang="es-MX" dirty="0" err="1" smtClean="0"/>
              <a:t>didrigida</a:t>
            </a:r>
            <a:r>
              <a:rPr lang="es-MX" dirty="0" smtClean="0"/>
              <a:t> hacia abajo, adelante y adentro, </a:t>
            </a:r>
            <a:r>
              <a:rPr lang="es-MX" dirty="0" err="1" smtClean="0"/>
              <a:t>llanmada</a:t>
            </a:r>
            <a:r>
              <a:rPr lang="es-MX" dirty="0" smtClean="0"/>
              <a:t> apófisis </a:t>
            </a:r>
            <a:r>
              <a:rPr lang="es-MX" dirty="0" err="1" smtClean="0"/>
              <a:t>estiloide</a:t>
            </a:r>
            <a:r>
              <a:rPr lang="es-MX" dirty="0" smtClean="0"/>
              <a:t>, en la cual se inserta el ramillete de </a:t>
            </a:r>
            <a:r>
              <a:rPr lang="es-MX" dirty="0" err="1" smtClean="0"/>
              <a:t>Riolano</a:t>
            </a:r>
            <a:r>
              <a:rPr lang="es-MX" dirty="0" smtClean="0"/>
              <a:t>, conjunto de ligamentos y músculos; los músculos son el </a:t>
            </a:r>
            <a:r>
              <a:rPr lang="es-MX" dirty="0" err="1" smtClean="0"/>
              <a:t>estilohioideo</a:t>
            </a:r>
            <a:r>
              <a:rPr lang="es-MX" dirty="0" smtClean="0"/>
              <a:t>, el </a:t>
            </a:r>
            <a:r>
              <a:rPr lang="es-MX" dirty="0" err="1" smtClean="0"/>
              <a:t>estilogloso</a:t>
            </a:r>
            <a:r>
              <a:rPr lang="es-MX" dirty="0" smtClean="0"/>
              <a:t> y </a:t>
            </a:r>
            <a:r>
              <a:rPr lang="es-MX" dirty="0" err="1" smtClean="0"/>
              <a:t>estilofaríngeo</a:t>
            </a:r>
            <a:r>
              <a:rPr lang="es-MX" dirty="0" smtClean="0"/>
              <a:t> y los ligamentos </a:t>
            </a:r>
            <a:r>
              <a:rPr lang="es-MX" dirty="0" err="1" smtClean="0"/>
              <a:t>estilomaxilar</a:t>
            </a:r>
            <a:r>
              <a:rPr lang="es-MX" dirty="0" smtClean="0"/>
              <a:t> y </a:t>
            </a:r>
            <a:r>
              <a:rPr lang="es-MX" dirty="0" err="1" smtClean="0"/>
              <a:t>estilihioideo</a:t>
            </a:r>
            <a:r>
              <a:rPr lang="es-MX" dirty="0" smtClean="0"/>
              <a:t>. Por fuera de la apófisis estiloides existe un pequeño orificio o agujero </a:t>
            </a:r>
            <a:r>
              <a:rPr lang="es-MX" dirty="0" err="1" smtClean="0"/>
              <a:t>estilomastoideo</a:t>
            </a:r>
            <a:r>
              <a:rPr lang="es-MX" dirty="0" smtClean="0"/>
              <a:t>,  en el cual se abre la extremidad inferior del acueducto de Falopio, dando salida </a:t>
            </a:r>
            <a:r>
              <a:rPr lang="es-MX" dirty="0" err="1" smtClean="0"/>
              <a:t>alnervio</a:t>
            </a:r>
            <a:r>
              <a:rPr lang="es-MX" dirty="0" smtClean="0"/>
              <a:t> facial. </a:t>
            </a:r>
          </a:p>
          <a:p>
            <a:endParaRPr lang="es-MX" dirty="0"/>
          </a:p>
        </p:txBody>
      </p:sp>
      <p:sp>
        <p:nvSpPr>
          <p:cNvPr id="3" name="2 Título"/>
          <p:cNvSpPr>
            <a:spLocks noGrp="1"/>
          </p:cNvSpPr>
          <p:nvPr>
            <p:ph type="title"/>
          </p:nvPr>
        </p:nvSpPr>
        <p:spPr/>
        <p:txBody>
          <a:bodyPr>
            <a:normAutofit fontScale="90000"/>
          </a:bodyPr>
          <a:lstStyle/>
          <a:p>
            <a:r>
              <a:rPr lang="es-MX" dirty="0" smtClean="0"/>
              <a:t>Cara </a:t>
            </a:r>
            <a:r>
              <a:rPr lang="es-MX" dirty="0" err="1" smtClean="0"/>
              <a:t>posteroinferior</a:t>
            </a:r>
            <a:r>
              <a:rPr lang="es-MX" dirty="0" smtClean="0"/>
              <a:t> </a:t>
            </a:r>
            <a:br>
              <a:rPr lang="es-MX" dirty="0" smtClean="0"/>
            </a:br>
            <a:endParaRPr lang="es-MX" dirty="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En la pared anterior de este conducto se observa otro orificio más pequeño todavía, por donde pasa la cuerda del tímpano. Por dentro de  la apófisis estiloides se encuentra una excavación lisa, llamada fosa yugular, porque sirve para alojar el golfo de la vena yugular interna. En su pared externa un orificio (ostium </a:t>
            </a:r>
            <a:r>
              <a:rPr lang="es-MX" dirty="0" err="1" smtClean="0"/>
              <a:t>introitus</a:t>
            </a:r>
            <a:r>
              <a:rPr lang="es-MX" dirty="0" smtClean="0"/>
              <a:t>) deja paso al ramo auricular del </a:t>
            </a:r>
            <a:r>
              <a:rPr lang="es-MX" dirty="0" err="1" smtClean="0"/>
              <a:t>neumogásrtico</a:t>
            </a:r>
            <a:r>
              <a:rPr lang="es-MX" dirty="0" smtClean="0"/>
              <a:t>.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r>
              <a:rPr lang="es-MX" dirty="0" smtClean="0"/>
              <a:t>Hacia el lado interno de la fosa yugular existe un amplio orificio, que es la abertura inferior del conducto </a:t>
            </a:r>
            <a:r>
              <a:rPr lang="es-MX" dirty="0" err="1" smtClean="0"/>
              <a:t>carotídeo</a:t>
            </a:r>
            <a:r>
              <a:rPr lang="es-MX" dirty="0" smtClean="0"/>
              <a:t>, hallándose separados fosa y orificio por una cresta provista de un pequeño agujero,. En éste se inicia el  conducto de Jacobson, por donde pasa el nervio de Jacobson. Ya cerca del vértice, la superficie de la cara se vuelve rugosa y da inserción al músculo </a:t>
            </a:r>
            <a:r>
              <a:rPr lang="es-MX" dirty="0" err="1" smtClean="0"/>
              <a:t>peristafilino</a:t>
            </a:r>
            <a:r>
              <a:rPr lang="es-MX" dirty="0" smtClean="0"/>
              <a:t> interno, el que por esta inserción toma el nombre de </a:t>
            </a:r>
            <a:r>
              <a:rPr lang="es-MX" dirty="0" err="1" smtClean="0"/>
              <a:t>petrosalpingoestafilino</a:t>
            </a:r>
            <a:r>
              <a:rPr lang="es-MX" dirty="0" smtClean="0"/>
              <a:t>.</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 Sus dos tercios externos corresponden al canal del seno petroso superior, el cual está escotado al nivel de la fosa de </a:t>
            </a:r>
            <a:r>
              <a:rPr lang="es-MX" dirty="0" err="1" smtClean="0"/>
              <a:t>Glasser</a:t>
            </a:r>
            <a:r>
              <a:rPr lang="es-MX" dirty="0" smtClean="0"/>
              <a:t> para facilitar el paso del nervio trigémino. </a:t>
            </a:r>
          </a:p>
          <a:p>
            <a:endParaRPr lang="es-MX" dirty="0"/>
          </a:p>
        </p:txBody>
      </p:sp>
      <p:sp>
        <p:nvSpPr>
          <p:cNvPr id="3" name="2 Título"/>
          <p:cNvSpPr>
            <a:spLocks noGrp="1"/>
          </p:cNvSpPr>
          <p:nvPr>
            <p:ph type="title"/>
          </p:nvPr>
        </p:nvSpPr>
        <p:spPr/>
        <p:txBody>
          <a:bodyPr>
            <a:normAutofit fontScale="90000"/>
          </a:bodyPr>
          <a:lstStyle/>
          <a:p>
            <a:r>
              <a:rPr lang="es-MX" dirty="0" smtClean="0"/>
              <a:t>Borde superior </a:t>
            </a:r>
            <a:br>
              <a:rPr lang="es-MX" dirty="0" smtClean="0"/>
            </a:br>
            <a:endParaRPr lang="es-MX" dirty="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 Su parte externa limita la cisura de </a:t>
            </a:r>
            <a:r>
              <a:rPr lang="es-MX" dirty="0" err="1" smtClean="0"/>
              <a:t>Glasser</a:t>
            </a:r>
            <a:r>
              <a:rPr lang="es-MX" dirty="0" smtClean="0"/>
              <a:t> y se bifurca hacia dentro de la prolongación anterior del tegmen </a:t>
            </a:r>
            <a:r>
              <a:rPr lang="es-MX" dirty="0" err="1" smtClean="0"/>
              <a:t>tympani</a:t>
            </a:r>
            <a:r>
              <a:rPr lang="es-MX" dirty="0" smtClean="0"/>
              <a:t>. El resto de este borde se articula con el ala mayor del esfenoides formándose hacia abajo un canal  donde se aloja la porción fibrocartilaginosa de la trompa de Eustaquio. </a:t>
            </a:r>
          </a:p>
          <a:p>
            <a:r>
              <a:rPr lang="es-MX" dirty="0" smtClean="0"/>
              <a:t>  </a:t>
            </a:r>
          </a:p>
          <a:p>
            <a:endParaRPr lang="es-MX" dirty="0"/>
          </a:p>
        </p:txBody>
      </p:sp>
      <p:sp>
        <p:nvSpPr>
          <p:cNvPr id="3" name="2 Título"/>
          <p:cNvSpPr>
            <a:spLocks noGrp="1"/>
          </p:cNvSpPr>
          <p:nvPr>
            <p:ph type="title"/>
          </p:nvPr>
        </p:nvSpPr>
        <p:spPr/>
        <p:txBody>
          <a:bodyPr>
            <a:normAutofit fontScale="90000"/>
          </a:bodyPr>
          <a:lstStyle/>
          <a:p>
            <a:r>
              <a:rPr lang="es-MX" dirty="0" smtClean="0"/>
              <a:t>Borde anterior </a:t>
            </a:r>
            <a:br>
              <a:rPr lang="es-MX" dirty="0" smtClean="0"/>
            </a:br>
            <a:endParaRPr lang="es-MX" dirty="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980728"/>
            <a:ext cx="8686800" cy="5026563"/>
          </a:xfrm>
        </p:spPr>
        <p:txBody>
          <a:bodyPr>
            <a:normAutofit/>
          </a:bodyPr>
          <a:lstStyle/>
          <a:p>
            <a:r>
              <a:rPr lang="es-MX" dirty="0" smtClean="0"/>
              <a:t>Se articula este borde con el occipital. Presenta por dentro de la fosa yugular una amplia escotadura que, al articularse con el occipital, forman el agujero rasgado posterior. La escotadura lleva un saliente, denominado espina yugular del temporal, que la divide en dos segmentos: el posterior corresponde al golfo de la vena yugular y el anterior da paso a los nervios espinal, neumogástrico y glosofaríngeo. </a:t>
            </a:r>
            <a:endParaRPr lang="es-MX" dirty="0"/>
          </a:p>
        </p:txBody>
      </p:sp>
      <p:sp>
        <p:nvSpPr>
          <p:cNvPr id="3" name="2 Título"/>
          <p:cNvSpPr>
            <a:spLocks noGrp="1"/>
          </p:cNvSpPr>
          <p:nvPr>
            <p:ph type="title"/>
          </p:nvPr>
        </p:nvSpPr>
        <p:spPr/>
        <p:txBody>
          <a:bodyPr>
            <a:normAutofit fontScale="90000"/>
          </a:bodyPr>
          <a:lstStyle/>
          <a:p>
            <a:r>
              <a:rPr lang="es-MX" dirty="0" smtClean="0"/>
              <a:t>Borde posterior </a:t>
            </a:r>
            <a:br>
              <a:rPr lang="es-MX" dirty="0" smtClean="0"/>
            </a:br>
            <a:endParaRPr lang="es-MX" dirty="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Casi en el mismo borde de la escotadura y por dentro de la fosa yugular se observa la </a:t>
            </a:r>
            <a:r>
              <a:rPr lang="es-MX" dirty="0" err="1" smtClean="0"/>
              <a:t>foseta</a:t>
            </a:r>
            <a:r>
              <a:rPr lang="es-MX" dirty="0" smtClean="0"/>
              <a:t> </a:t>
            </a:r>
            <a:r>
              <a:rPr lang="es-MX" dirty="0" err="1" smtClean="0"/>
              <a:t>patrosa</a:t>
            </a:r>
            <a:r>
              <a:rPr lang="es-MX" dirty="0" smtClean="0"/>
              <a:t>, donde se aloja el ganglio de </a:t>
            </a:r>
            <a:r>
              <a:rPr lang="es-MX" dirty="0" err="1" smtClean="0"/>
              <a:t>Andersh</a:t>
            </a:r>
            <a:r>
              <a:rPr lang="es-MX" dirty="0" smtClean="0"/>
              <a:t>. El resto del borde es un verdadero surco, el cual, al articularse con el occipital, forma el canal del seno petroso inferior. </a:t>
            </a:r>
          </a:p>
          <a:p>
            <a:pPr>
              <a:buNone/>
            </a:pP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err="1" smtClean="0"/>
              <a:t>Llleva</a:t>
            </a:r>
            <a:r>
              <a:rPr lang="es-MX" dirty="0" smtClean="0"/>
              <a:t> la apófisis vaginal afuera y la </a:t>
            </a:r>
            <a:r>
              <a:rPr lang="es-MX" dirty="0" err="1" smtClean="0"/>
              <a:t>tubaria</a:t>
            </a:r>
            <a:r>
              <a:rPr lang="es-MX" dirty="0" smtClean="0"/>
              <a:t> adentro, siendo el resto bastante afilado. </a:t>
            </a:r>
          </a:p>
          <a:p>
            <a:endParaRPr lang="es-MX" dirty="0"/>
          </a:p>
        </p:txBody>
      </p:sp>
      <p:sp>
        <p:nvSpPr>
          <p:cNvPr id="3" name="2 Título"/>
          <p:cNvSpPr>
            <a:spLocks noGrp="1"/>
          </p:cNvSpPr>
          <p:nvPr>
            <p:ph type="title"/>
          </p:nvPr>
        </p:nvSpPr>
        <p:spPr/>
        <p:txBody>
          <a:bodyPr>
            <a:normAutofit fontScale="90000"/>
          </a:bodyPr>
          <a:lstStyle/>
          <a:p>
            <a:r>
              <a:rPr lang="es-MX" dirty="0" smtClean="0"/>
              <a:t>Borde inferior </a:t>
            </a:r>
            <a:br>
              <a:rPr lang="es-MX" dirty="0" smtClean="0"/>
            </a:br>
            <a:endParaRPr lang="es-MX" dirty="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Está constituida por el orificio del conducto auditivo externo, por detrás del cual se extiende la región mastoidea y por encima la escama del temporal. </a:t>
            </a:r>
          </a:p>
          <a:p>
            <a:endParaRPr lang="es-MX" dirty="0"/>
          </a:p>
        </p:txBody>
      </p:sp>
      <p:sp>
        <p:nvSpPr>
          <p:cNvPr id="3" name="2 Título"/>
          <p:cNvSpPr>
            <a:spLocks noGrp="1"/>
          </p:cNvSpPr>
          <p:nvPr>
            <p:ph type="title"/>
          </p:nvPr>
        </p:nvSpPr>
        <p:spPr/>
        <p:txBody>
          <a:bodyPr>
            <a:normAutofit fontScale="90000"/>
          </a:bodyPr>
          <a:lstStyle/>
          <a:p>
            <a:r>
              <a:rPr lang="es-MX" dirty="0" smtClean="0"/>
              <a:t>Base </a:t>
            </a:r>
            <a:br>
              <a:rPr lang="es-MX" dirty="0" smtClean="0"/>
            </a:br>
            <a:endParaRPr lang="es-MX"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FRONTAL CARA ENDOCRANEANA PORC.VERTICAL.bmp"/>
          <p:cNvPicPr>
            <a:picLocks noChangeAspect="1"/>
          </p:cNvPicPr>
          <p:nvPr/>
        </p:nvPicPr>
        <p:blipFill>
          <a:blip r:embed="rId2" cstate="print"/>
          <a:stretch>
            <a:fillRect/>
          </a:stretch>
        </p:blipFill>
        <p:spPr>
          <a:xfrm>
            <a:off x="3419872" y="1959469"/>
            <a:ext cx="5724128" cy="4898531"/>
          </a:xfrm>
          <a:prstGeom prst="rect">
            <a:avLst/>
          </a:prstGeom>
        </p:spPr>
      </p:pic>
      <p:sp>
        <p:nvSpPr>
          <p:cNvPr id="2" name="1 Marcador de contenido"/>
          <p:cNvSpPr>
            <a:spLocks noGrp="1"/>
          </p:cNvSpPr>
          <p:nvPr>
            <p:ph idx="1"/>
          </p:nvPr>
        </p:nvSpPr>
        <p:spPr>
          <a:xfrm>
            <a:off x="0" y="0"/>
            <a:ext cx="9144000" cy="6007291"/>
          </a:xfrm>
        </p:spPr>
        <p:txBody>
          <a:bodyPr>
            <a:normAutofit/>
          </a:bodyPr>
          <a:lstStyle/>
          <a:p>
            <a:r>
              <a:rPr lang="es-MX" dirty="0" smtClean="0"/>
              <a:t> La cara  </a:t>
            </a:r>
            <a:r>
              <a:rPr lang="es-MX" dirty="0" err="1" smtClean="0"/>
              <a:t>endocraneana</a:t>
            </a:r>
            <a:r>
              <a:rPr lang="es-MX" dirty="0" smtClean="0"/>
              <a:t>  de la porción  vertical es cóncava hacia atrás. Presenta en la parte más inferior de la línea  media  un orificio  o </a:t>
            </a:r>
            <a:r>
              <a:rPr lang="es-MX" dirty="0" err="1" smtClean="0"/>
              <a:t>semicanal</a:t>
            </a:r>
            <a:r>
              <a:rPr lang="es-MX" dirty="0" smtClean="0"/>
              <a:t>, que  en el cráneo  articulado  se transforma  en conducto, y  que recibe el nombre de agujero ciego.    </a:t>
            </a:r>
          </a:p>
          <a:p>
            <a:endParaRPr lang="es-MX"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Es, como ya se ha dicho, truncado y rugoso, y se halla ocupado por el orificio donde se termina anteriormente el conducto </a:t>
            </a:r>
            <a:r>
              <a:rPr lang="es-MX" dirty="0" err="1" smtClean="0"/>
              <a:t>carotídeo</a:t>
            </a:r>
            <a:r>
              <a:rPr lang="es-MX" dirty="0" smtClean="0"/>
              <a:t>. Se introduce en el ángulo formado por el cuerpo y el ala mayor del esfenoides, con los  cuales forma el agujero rasgado anterior. </a:t>
            </a:r>
            <a:br>
              <a:rPr lang="es-MX" dirty="0" smtClean="0"/>
            </a:br>
            <a:endParaRPr lang="es-MX" dirty="0"/>
          </a:p>
        </p:txBody>
      </p:sp>
      <p:sp>
        <p:nvSpPr>
          <p:cNvPr id="3" name="2 Título"/>
          <p:cNvSpPr>
            <a:spLocks noGrp="1"/>
          </p:cNvSpPr>
          <p:nvPr>
            <p:ph type="title"/>
          </p:nvPr>
        </p:nvSpPr>
        <p:spPr/>
        <p:txBody>
          <a:bodyPr>
            <a:normAutofit fontScale="90000"/>
          </a:bodyPr>
          <a:lstStyle/>
          <a:p>
            <a:r>
              <a:rPr lang="es-MX" dirty="0" smtClean="0"/>
              <a:t>Vértice </a:t>
            </a:r>
            <a:br>
              <a:rPr lang="es-MX" dirty="0" smtClean="0"/>
            </a:br>
            <a:endParaRPr lang="es-MX" dirty="0"/>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   Hueso del cráneo plano, impar, central y simétrico, situado en su parte </a:t>
            </a:r>
            <a:r>
              <a:rPr lang="es-MX" dirty="0" err="1" smtClean="0"/>
              <a:t>poerto</a:t>
            </a:r>
            <a:r>
              <a:rPr lang="es-MX" dirty="0" smtClean="0"/>
              <a:t>-inferior. Tiene la forma de un segmento de esfera media</a:t>
            </a:r>
            <a:endParaRPr lang="es-MX" dirty="0"/>
          </a:p>
        </p:txBody>
      </p:sp>
      <p:sp>
        <p:nvSpPr>
          <p:cNvPr id="3" name="2 Título"/>
          <p:cNvSpPr>
            <a:spLocks noGrp="1"/>
          </p:cNvSpPr>
          <p:nvPr>
            <p:ph type="title"/>
          </p:nvPr>
        </p:nvSpPr>
        <p:spPr/>
        <p:txBody>
          <a:bodyPr>
            <a:normAutofit fontScale="90000"/>
          </a:bodyPr>
          <a:lstStyle/>
          <a:p>
            <a:r>
              <a:rPr lang="es-MX" i="1" u="sng" dirty="0" smtClean="0">
                <a:solidFill>
                  <a:srgbClr val="FF0000"/>
                </a:solidFill>
              </a:rPr>
              <a:t>HUESO OCCIPITAL</a:t>
            </a:r>
            <a:br>
              <a:rPr lang="es-MX" i="1" u="sng" dirty="0" smtClean="0">
                <a:solidFill>
                  <a:srgbClr val="FF0000"/>
                </a:solidFill>
              </a:rPr>
            </a:br>
            <a:endParaRPr lang="es-MX" i="1" u="sng" dirty="0">
              <a:solidFill>
                <a:srgbClr val="FF0000"/>
              </a:solidFill>
            </a:endParaRPr>
          </a:p>
        </p:txBody>
      </p:sp>
      <p:pic>
        <p:nvPicPr>
          <p:cNvPr id="4" name="3 Imagen" descr="C24.bmp"/>
          <p:cNvPicPr>
            <a:picLocks noChangeAspect="1"/>
          </p:cNvPicPr>
          <p:nvPr/>
        </p:nvPicPr>
        <p:blipFill>
          <a:blip r:embed="rId2" cstate="print"/>
          <a:stretch>
            <a:fillRect/>
          </a:stretch>
        </p:blipFill>
        <p:spPr>
          <a:xfrm>
            <a:off x="3563888" y="2996952"/>
            <a:ext cx="2123810" cy="1590476"/>
          </a:xfrm>
          <a:prstGeom prst="rect">
            <a:avLst/>
          </a:prstGeom>
        </p:spPr>
      </p:pic>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707904" y="0"/>
            <a:ext cx="5436096" cy="6007291"/>
          </a:xfrm>
        </p:spPr>
        <p:txBody>
          <a:bodyPr/>
          <a:lstStyle/>
          <a:p>
            <a:r>
              <a:rPr lang="es-MX" dirty="0" smtClean="0"/>
              <a:t>En su parte inferior está atravesado por un orificio ovalado: el agujero occipital o foramen mágnum, que pone en comunicación la cavidad craneal con el conducto raquídeo dando paso al bulbo, a las arterias vertebrales, y cada lado, a al nervio espinal.   </a:t>
            </a:r>
            <a:endParaRPr lang="es-MX" dirty="0"/>
          </a:p>
        </p:txBody>
      </p:sp>
      <p:pic>
        <p:nvPicPr>
          <p:cNvPr id="4" name="3 Imagen" descr="apof.clinoides2.jpg"/>
          <p:cNvPicPr>
            <a:picLocks noChangeAspect="1"/>
          </p:cNvPicPr>
          <p:nvPr/>
        </p:nvPicPr>
        <p:blipFill>
          <a:blip r:embed="rId2" cstate="print"/>
          <a:stretch>
            <a:fillRect/>
          </a:stretch>
        </p:blipFill>
        <p:spPr>
          <a:xfrm>
            <a:off x="0" y="1801571"/>
            <a:ext cx="4139952" cy="505643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FRONTAL INTERNO.jpg"/>
          <p:cNvPicPr>
            <a:picLocks noChangeAspect="1"/>
          </p:cNvPicPr>
          <p:nvPr/>
        </p:nvPicPr>
        <p:blipFill>
          <a:blip r:embed="rId2" cstate="print"/>
          <a:stretch>
            <a:fillRect/>
          </a:stretch>
        </p:blipFill>
        <p:spPr>
          <a:xfrm>
            <a:off x="5886996" y="0"/>
            <a:ext cx="3257004" cy="3096345"/>
          </a:xfrm>
          <a:prstGeom prst="rect">
            <a:avLst/>
          </a:prstGeom>
        </p:spPr>
      </p:pic>
      <p:sp>
        <p:nvSpPr>
          <p:cNvPr id="2" name="1 Marcador de contenido"/>
          <p:cNvSpPr>
            <a:spLocks noGrp="1"/>
          </p:cNvSpPr>
          <p:nvPr>
            <p:ph idx="1"/>
          </p:nvPr>
        </p:nvSpPr>
        <p:spPr>
          <a:xfrm>
            <a:off x="0" y="0"/>
            <a:ext cx="5796136" cy="6309320"/>
          </a:xfrm>
        </p:spPr>
        <p:txBody>
          <a:bodyPr>
            <a:normAutofit fontScale="92500"/>
          </a:bodyPr>
          <a:lstStyle/>
          <a:p>
            <a:r>
              <a:rPr lang="es-MX" dirty="0" smtClean="0"/>
              <a:t>Por encima de este orificio parte una  cresta llamada  cresta frontal media, que se bifurca enseguida  para limitar un canal o surco  del seno longitudinal superior. A cada  lado de este surco existen  unas  </a:t>
            </a:r>
            <a:r>
              <a:rPr lang="es-MX" dirty="0" err="1" smtClean="0"/>
              <a:t>fosetas</a:t>
            </a:r>
            <a:r>
              <a:rPr lang="es-MX" dirty="0" smtClean="0"/>
              <a:t> más o  menos  profundas, que alojan las vegetaciones  </a:t>
            </a:r>
            <a:r>
              <a:rPr lang="es-MX" dirty="0" err="1" smtClean="0"/>
              <a:t>subaracnoides</a:t>
            </a:r>
            <a:r>
              <a:rPr lang="es-MX" dirty="0" smtClean="0"/>
              <a:t> o corpúsculos de </a:t>
            </a:r>
            <a:r>
              <a:rPr lang="es-MX" dirty="0" err="1" smtClean="0"/>
              <a:t>Pacchioni</a:t>
            </a:r>
            <a:r>
              <a:rPr lang="es-MX" dirty="0" smtClean="0"/>
              <a:t>, y que  se llaman por eso  </a:t>
            </a:r>
            <a:r>
              <a:rPr lang="es-MX" dirty="0" err="1" smtClean="0"/>
              <a:t>fosetas</a:t>
            </a:r>
            <a:r>
              <a:rPr lang="es-MX" dirty="0" smtClean="0"/>
              <a:t> de </a:t>
            </a:r>
            <a:r>
              <a:rPr lang="es-MX" dirty="0" err="1" smtClean="0"/>
              <a:t>Pacchioni</a:t>
            </a:r>
            <a:r>
              <a:rPr lang="es-MX" dirty="0" smtClean="0"/>
              <a:t>. Más hacia los lados, se encuentran las fosas  frontales, que  se corresponden  con las  gibas de  la cara </a:t>
            </a:r>
            <a:r>
              <a:rPr lang="es-MX" dirty="0" err="1" smtClean="0"/>
              <a:t>exocraneana</a:t>
            </a:r>
            <a:r>
              <a:rPr lang="es-MX" dirty="0" smtClean="0"/>
              <a:t>.</a:t>
            </a:r>
            <a:endParaRPr lang="es-MX" dirty="0"/>
          </a:p>
        </p:txBody>
      </p:sp>
      <p:pic>
        <p:nvPicPr>
          <p:cNvPr id="5" name="4 Imagen" descr="FRONTAL CARA INTERNA PORC.VERTICAL Y HORIZONTAL.gif"/>
          <p:cNvPicPr>
            <a:picLocks noChangeAspect="1"/>
          </p:cNvPicPr>
          <p:nvPr/>
        </p:nvPicPr>
        <p:blipFill>
          <a:blip r:embed="rId3" cstate="print"/>
          <a:stretch>
            <a:fillRect/>
          </a:stretch>
        </p:blipFill>
        <p:spPr>
          <a:xfrm>
            <a:off x="5816659" y="3724250"/>
            <a:ext cx="3327341" cy="313375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403648" y="5301208"/>
            <a:ext cx="7740352" cy="1556792"/>
          </a:xfrm>
        </p:spPr>
        <p:txBody>
          <a:bodyPr>
            <a:normAutofit/>
          </a:bodyPr>
          <a:lstStyle/>
          <a:p>
            <a:r>
              <a:rPr lang="es-MX" dirty="0" smtClean="0"/>
              <a:t> Se distingue igualmente una superficie </a:t>
            </a:r>
            <a:r>
              <a:rPr lang="es-MX" dirty="0" err="1" smtClean="0"/>
              <a:t>exocraneana</a:t>
            </a:r>
            <a:r>
              <a:rPr lang="es-MX" dirty="0" smtClean="0"/>
              <a:t> y otra </a:t>
            </a:r>
            <a:r>
              <a:rPr lang="es-MX" dirty="0" err="1" smtClean="0"/>
              <a:t>endocraneana</a:t>
            </a:r>
            <a:r>
              <a:rPr lang="es-MX" dirty="0" smtClean="0"/>
              <a:t>.  </a:t>
            </a:r>
          </a:p>
          <a:p>
            <a:endParaRPr lang="es-MX" dirty="0"/>
          </a:p>
        </p:txBody>
      </p:sp>
      <p:sp>
        <p:nvSpPr>
          <p:cNvPr id="3" name="2 Título"/>
          <p:cNvSpPr>
            <a:spLocks noGrp="1"/>
          </p:cNvSpPr>
          <p:nvPr>
            <p:ph type="title"/>
          </p:nvPr>
        </p:nvSpPr>
        <p:spPr/>
        <p:txBody>
          <a:bodyPr>
            <a:normAutofit/>
          </a:bodyPr>
          <a:lstStyle/>
          <a:p>
            <a:r>
              <a:rPr lang="es-MX" dirty="0" smtClean="0"/>
              <a:t>		Porción horizontal…</a:t>
            </a:r>
            <a:endParaRPr lang="es-MX" dirty="0"/>
          </a:p>
        </p:txBody>
      </p:sp>
      <p:pic>
        <p:nvPicPr>
          <p:cNvPr id="4" name="3 Imagen" descr="C23.bmp"/>
          <p:cNvPicPr>
            <a:picLocks noChangeAspect="1"/>
          </p:cNvPicPr>
          <p:nvPr/>
        </p:nvPicPr>
        <p:blipFill>
          <a:blip r:embed="rId2" cstate="print"/>
          <a:stretch>
            <a:fillRect/>
          </a:stretch>
        </p:blipFill>
        <p:spPr>
          <a:xfrm>
            <a:off x="2123728" y="1160910"/>
            <a:ext cx="5328592" cy="3990467"/>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FRONTAL2.jpg"/>
          <p:cNvPicPr>
            <a:picLocks noChangeAspect="1"/>
          </p:cNvPicPr>
          <p:nvPr/>
        </p:nvPicPr>
        <p:blipFill>
          <a:blip r:embed="rId2" cstate="print"/>
          <a:stretch>
            <a:fillRect/>
          </a:stretch>
        </p:blipFill>
        <p:spPr>
          <a:xfrm>
            <a:off x="4247456" y="2879558"/>
            <a:ext cx="4896544" cy="3978442"/>
          </a:xfrm>
          <a:prstGeom prst="rect">
            <a:avLst/>
          </a:prstGeom>
        </p:spPr>
      </p:pic>
      <p:sp>
        <p:nvSpPr>
          <p:cNvPr id="2" name="1 Marcador de contenido"/>
          <p:cNvSpPr>
            <a:spLocks noGrp="1"/>
          </p:cNvSpPr>
          <p:nvPr>
            <p:ph idx="1"/>
          </p:nvPr>
        </p:nvSpPr>
        <p:spPr>
          <a:xfrm>
            <a:off x="0" y="0"/>
            <a:ext cx="9144000" cy="6007291"/>
          </a:xfrm>
        </p:spPr>
        <p:txBody>
          <a:bodyPr/>
          <a:lstStyle/>
          <a:p>
            <a:r>
              <a:rPr lang="es-MX" dirty="0" smtClean="0"/>
              <a:t>La cara </a:t>
            </a:r>
            <a:r>
              <a:rPr lang="es-MX" dirty="0" err="1" smtClean="0"/>
              <a:t>exocraneana</a:t>
            </a:r>
            <a:r>
              <a:rPr lang="es-MX" dirty="0" smtClean="0"/>
              <a:t>  está separada  de la misma  cara de la porción vertical por un reborde romo por el lado interno y afilado por el externo, llamado arco orbitario. </a:t>
            </a:r>
          </a:p>
          <a:p>
            <a:r>
              <a:rPr lang="es-MX" dirty="0" smtClean="0"/>
              <a:t>Este presenta en la unión de la porción afilada con la roma una escotadura  o escotadura </a:t>
            </a:r>
            <a:r>
              <a:rPr lang="es-MX" dirty="0" err="1" smtClean="0"/>
              <a:t>supraorbitaria</a:t>
            </a:r>
            <a:r>
              <a:rPr lang="es-MX" dirty="0" smtClean="0"/>
              <a:t> por donde pasan los vasos y nervios </a:t>
            </a:r>
            <a:r>
              <a:rPr lang="es-MX" dirty="0" err="1" smtClean="0"/>
              <a:t>supraorbitarios</a:t>
            </a:r>
            <a:r>
              <a:rPr lang="es-MX" dirty="0" smtClean="0"/>
              <a:t>.</a:t>
            </a:r>
            <a:endParaRPr lang="es-MX"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0"/>
            <a:ext cx="9144000" cy="6007291"/>
          </a:xfrm>
        </p:spPr>
        <p:txBody>
          <a:bodyPr>
            <a:normAutofit/>
          </a:bodyPr>
          <a:lstStyle/>
          <a:p>
            <a:r>
              <a:rPr lang="es-MX" dirty="0" smtClean="0"/>
              <a:t>Más  adentro existe otra pequeña escotadura (escotadura frontal interna) para el paso de los vasos frontales internos.   </a:t>
            </a:r>
          </a:p>
          <a:p>
            <a:r>
              <a:rPr lang="es-MX" dirty="0" smtClean="0"/>
              <a:t>El arco orbitario termina por el lado externo a favor de un saliente prismático  triangular, donde va a articularse el hueso malar y que recibe el nombre de apófisis orbitaria externa. </a:t>
            </a:r>
            <a:endParaRPr lang="es-MX" dirty="0"/>
          </a:p>
        </p:txBody>
      </p:sp>
      <p:pic>
        <p:nvPicPr>
          <p:cNvPr id="3" name="2 Imagen" descr="C30.bmp"/>
          <p:cNvPicPr>
            <a:picLocks noChangeAspect="1"/>
          </p:cNvPicPr>
          <p:nvPr/>
        </p:nvPicPr>
        <p:blipFill>
          <a:blip r:embed="rId2" cstate="print"/>
          <a:stretch>
            <a:fillRect/>
          </a:stretch>
        </p:blipFill>
        <p:spPr>
          <a:xfrm>
            <a:off x="4716016" y="2924943"/>
            <a:ext cx="4427984" cy="3933057"/>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0"/>
            <a:ext cx="9144000" cy="6007291"/>
          </a:xfrm>
        </p:spPr>
        <p:txBody>
          <a:bodyPr/>
          <a:lstStyle/>
          <a:p>
            <a:r>
              <a:rPr lang="es-MX" dirty="0" smtClean="0"/>
              <a:t>Por el lado interno acaba en la apófisis orbitaria interna. Entre ambas apófisis  orbitarias internas  existe una escotadura en forma de V invertida  o escotadura nasal cuya superficie dentada se articula con los huesos propios de la nariz y con la apófisis ascendentes de  los maxilares superiores.</a:t>
            </a:r>
            <a:endParaRPr lang="es-MX" dirty="0"/>
          </a:p>
        </p:txBody>
      </p:sp>
      <p:pic>
        <p:nvPicPr>
          <p:cNvPr id="4" name="3 Imagen" descr="C1.bmp"/>
          <p:cNvPicPr>
            <a:picLocks noChangeAspect="1"/>
          </p:cNvPicPr>
          <p:nvPr/>
        </p:nvPicPr>
        <p:blipFill>
          <a:blip r:embed="rId2" cstate="print"/>
          <a:stretch>
            <a:fillRect/>
          </a:stretch>
        </p:blipFill>
        <p:spPr>
          <a:xfrm>
            <a:off x="3995936" y="2636912"/>
            <a:ext cx="4320480" cy="4018047"/>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332656"/>
            <a:ext cx="9144000" cy="5674635"/>
          </a:xfrm>
        </p:spPr>
        <p:txBody>
          <a:bodyPr>
            <a:normAutofit/>
          </a:bodyPr>
          <a:lstStyle/>
          <a:p>
            <a:r>
              <a:rPr lang="es-MX" dirty="0" smtClean="0"/>
              <a:t>En  la </a:t>
            </a:r>
            <a:r>
              <a:rPr lang="es-MX" dirty="0" err="1" smtClean="0"/>
              <a:t>linea</a:t>
            </a:r>
            <a:r>
              <a:rPr lang="es-MX" dirty="0" smtClean="0"/>
              <a:t> media, e inmediatamente por detrás  de la escotadura nasal, parte una  apófisis de forma piramidal con  vértice  inferior, llamada espinal  nasal del frontal. Se articula  por su parte inferior con los huesos propios de la nariz, en tanto  que  sus caras laterales contribuyen a formar la pared superior de las fosas  nasales. </a:t>
            </a:r>
          </a:p>
          <a:p>
            <a:pPr>
              <a:buNone/>
            </a:pPr>
            <a:endParaRPr lang="es-MX" dirty="0"/>
          </a:p>
        </p:txBody>
      </p:sp>
      <p:pic>
        <p:nvPicPr>
          <p:cNvPr id="3" name="2 Imagen" descr="C32.jpg"/>
          <p:cNvPicPr>
            <a:picLocks noChangeAspect="1"/>
          </p:cNvPicPr>
          <p:nvPr/>
        </p:nvPicPr>
        <p:blipFill>
          <a:blip r:embed="rId2" cstate="print"/>
          <a:stretch>
            <a:fillRect/>
          </a:stretch>
        </p:blipFill>
        <p:spPr>
          <a:xfrm>
            <a:off x="4473211" y="3212976"/>
            <a:ext cx="4670789" cy="3645024"/>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995936" y="692696"/>
            <a:ext cx="5148064" cy="6165304"/>
          </a:xfrm>
        </p:spPr>
        <p:txBody>
          <a:bodyPr>
            <a:normAutofit/>
          </a:bodyPr>
          <a:lstStyle/>
          <a:p>
            <a:r>
              <a:rPr lang="es-MX" dirty="0" smtClean="0"/>
              <a:t>La espina nasal lleva en la unión de sus caras  </a:t>
            </a:r>
            <a:r>
              <a:rPr lang="es-MX" dirty="0" err="1" smtClean="0"/>
              <a:t>posterolaterales</a:t>
            </a:r>
            <a:r>
              <a:rPr lang="es-MX" dirty="0" smtClean="0"/>
              <a:t> una cresta vertical mediana, donde se articula la lámina perpendicular del etmoides. </a:t>
            </a:r>
          </a:p>
          <a:p>
            <a:endParaRPr lang="es-MX" dirty="0"/>
          </a:p>
        </p:txBody>
      </p:sp>
      <p:pic>
        <p:nvPicPr>
          <p:cNvPr id="5" name="4 Imagen" descr="HUESOS CABEZA3.bmp"/>
          <p:cNvPicPr>
            <a:picLocks noChangeAspect="1"/>
          </p:cNvPicPr>
          <p:nvPr/>
        </p:nvPicPr>
        <p:blipFill>
          <a:blip r:embed="rId2" cstate="print"/>
          <a:stretch>
            <a:fillRect/>
          </a:stretch>
        </p:blipFill>
        <p:spPr>
          <a:xfrm>
            <a:off x="0" y="1124744"/>
            <a:ext cx="4285793" cy="3096344"/>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260648"/>
            <a:ext cx="8964488" cy="5746643"/>
          </a:xfrm>
        </p:spPr>
        <p:txBody>
          <a:bodyPr>
            <a:normAutofit/>
          </a:bodyPr>
          <a:lstStyle/>
          <a:p>
            <a:r>
              <a:rPr lang="es-MX" dirty="0" smtClean="0"/>
              <a:t>Por detrás  de la espina nasal se abre una escotadura  rectangular o  escotadura  etmoidal; limitada  lateralmente por  dos superficies  alargadas de  adelante atrás, anfractuosas y       provistas  de múltiples cavidades separadas unas de otras por tabiques óseos  muy delgados. Estas cavidades se denominan </a:t>
            </a:r>
            <a:r>
              <a:rPr lang="es-MX" dirty="0" err="1" smtClean="0"/>
              <a:t>semicélulas</a:t>
            </a:r>
            <a:r>
              <a:rPr lang="es-MX" dirty="0" smtClean="0"/>
              <a:t>  frontales y  en el cráneo articulado forman con el etmoides las  células  </a:t>
            </a:r>
            <a:r>
              <a:rPr lang="es-MX" dirty="0" err="1" smtClean="0"/>
              <a:t>frontoetmoidales</a:t>
            </a:r>
            <a:r>
              <a:rPr lang="es-MX" dirty="0" smtClean="0"/>
              <a:t>. </a:t>
            </a:r>
          </a:p>
          <a:p>
            <a:endParaRPr lang="es-MX" dirty="0"/>
          </a:p>
        </p:txBody>
      </p:sp>
      <p:pic>
        <p:nvPicPr>
          <p:cNvPr id="3" name="2 Imagen" descr="C23.bmp"/>
          <p:cNvPicPr>
            <a:picLocks noChangeAspect="1"/>
          </p:cNvPicPr>
          <p:nvPr/>
        </p:nvPicPr>
        <p:blipFill>
          <a:blip r:embed="rId2" cstate="print"/>
          <a:stretch>
            <a:fillRect/>
          </a:stretch>
        </p:blipFill>
        <p:spPr>
          <a:xfrm>
            <a:off x="4860032" y="3649827"/>
            <a:ext cx="4283968" cy="320817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b="1" dirty="0" smtClean="0"/>
              <a:t> </a:t>
            </a:r>
            <a:r>
              <a:rPr lang="es-MX" dirty="0" smtClean="0"/>
              <a:t>En  la </a:t>
            </a:r>
            <a:r>
              <a:rPr lang="es-MX" b="1" u="sng" dirty="0" smtClean="0"/>
              <a:t>cabeza</a:t>
            </a:r>
            <a:r>
              <a:rPr lang="es-MX" dirty="0" smtClean="0"/>
              <a:t>  se distingue </a:t>
            </a:r>
          </a:p>
          <a:p>
            <a:pPr marL="624078" indent="-514350">
              <a:buFont typeface="+mj-lt"/>
              <a:buAutoNum type="arabicPeriod"/>
            </a:pPr>
            <a:r>
              <a:rPr lang="es-MX" dirty="0" smtClean="0"/>
              <a:t>el  esqueleto del  </a:t>
            </a:r>
            <a:r>
              <a:rPr lang="es-MX" b="1" dirty="0" smtClean="0">
                <a:solidFill>
                  <a:srgbClr val="FF0000"/>
                </a:solidFill>
              </a:rPr>
              <a:t>cráneo</a:t>
            </a:r>
            <a:r>
              <a:rPr lang="es-MX" dirty="0" smtClean="0">
                <a:solidFill>
                  <a:srgbClr val="FF0000"/>
                </a:solidFill>
              </a:rPr>
              <a:t> </a:t>
            </a:r>
            <a:r>
              <a:rPr lang="es-MX" dirty="0" smtClean="0"/>
              <a:t> </a:t>
            </a:r>
          </a:p>
          <a:p>
            <a:pPr marL="624078" indent="-514350">
              <a:buFont typeface="+mj-lt"/>
              <a:buAutoNum type="arabicPeriod"/>
            </a:pPr>
            <a:r>
              <a:rPr lang="es-MX" dirty="0" smtClean="0"/>
              <a:t>Y el de la </a:t>
            </a:r>
            <a:r>
              <a:rPr lang="es-MX" b="1" dirty="0" smtClean="0">
                <a:solidFill>
                  <a:srgbClr val="FF0000"/>
                </a:solidFill>
              </a:rPr>
              <a:t>cara. </a:t>
            </a:r>
          </a:p>
          <a:p>
            <a:endParaRPr lang="es-MX" dirty="0" smtClean="0"/>
          </a:p>
          <a:p>
            <a:endParaRPr lang="es-MX" dirty="0"/>
          </a:p>
        </p:txBody>
      </p:sp>
      <p:sp>
        <p:nvSpPr>
          <p:cNvPr id="3" name="2 Título"/>
          <p:cNvSpPr>
            <a:spLocks noGrp="1"/>
          </p:cNvSpPr>
          <p:nvPr>
            <p:ph type="title"/>
          </p:nvPr>
        </p:nvSpPr>
        <p:spPr/>
        <p:txBody>
          <a:bodyPr/>
          <a:lstStyle/>
          <a:p>
            <a:r>
              <a:rPr lang="es-MX" dirty="0" smtClean="0"/>
              <a:t>HUESOS  DE  LA  CABEZA</a:t>
            </a:r>
            <a:endParaRPr lang="es-MX" dirty="0"/>
          </a:p>
        </p:txBody>
      </p:sp>
      <p:pic>
        <p:nvPicPr>
          <p:cNvPr id="5" name="4 Imagen" descr="C2.bmp"/>
          <p:cNvPicPr>
            <a:picLocks noChangeAspect="1"/>
          </p:cNvPicPr>
          <p:nvPr/>
        </p:nvPicPr>
        <p:blipFill>
          <a:blip r:embed="rId2" cstate="print"/>
          <a:stretch>
            <a:fillRect/>
          </a:stretch>
        </p:blipFill>
        <p:spPr>
          <a:xfrm>
            <a:off x="3059832" y="2852936"/>
            <a:ext cx="5184576" cy="357557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4149080"/>
            <a:ext cx="9144000" cy="2088232"/>
          </a:xfrm>
        </p:spPr>
        <p:txBody>
          <a:bodyPr>
            <a:normAutofit fontScale="92500" lnSpcReduction="20000"/>
          </a:bodyPr>
          <a:lstStyle/>
          <a:p>
            <a:r>
              <a:rPr lang="es-MX" dirty="0" smtClean="0"/>
              <a:t>En estas superficies anfractuosas existen dos surcos casi transversales, que en el cráneo articulado se vuelven verdaderos  conductos y se  llaman canales etmoidales u orbitarios internos. Se abren  exteriormente en la cavidad orbitaria, al  nivel de la  sutura  </a:t>
            </a:r>
            <a:r>
              <a:rPr lang="es-MX" dirty="0" err="1" smtClean="0"/>
              <a:t>frontoetmoidal</a:t>
            </a:r>
            <a:r>
              <a:rPr lang="es-MX" dirty="0" smtClean="0"/>
              <a:t>. </a:t>
            </a:r>
            <a:endParaRPr lang="es-MX" dirty="0"/>
          </a:p>
        </p:txBody>
      </p:sp>
      <p:pic>
        <p:nvPicPr>
          <p:cNvPr id="4" name="3 Imagen" descr="C32.jpg"/>
          <p:cNvPicPr>
            <a:picLocks noChangeAspect="1"/>
          </p:cNvPicPr>
          <p:nvPr/>
        </p:nvPicPr>
        <p:blipFill>
          <a:blip r:embed="rId2" cstate="print"/>
          <a:stretch>
            <a:fillRect/>
          </a:stretch>
        </p:blipFill>
        <p:spPr>
          <a:xfrm>
            <a:off x="1826648" y="0"/>
            <a:ext cx="5281604" cy="4121696"/>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C32.jpg"/>
          <p:cNvPicPr>
            <a:picLocks noChangeAspect="1"/>
          </p:cNvPicPr>
          <p:nvPr/>
        </p:nvPicPr>
        <p:blipFill>
          <a:blip r:embed="rId2" cstate="print"/>
          <a:stretch>
            <a:fillRect/>
          </a:stretch>
        </p:blipFill>
        <p:spPr>
          <a:xfrm>
            <a:off x="2771800" y="1885217"/>
            <a:ext cx="6372200" cy="4972783"/>
          </a:xfrm>
          <a:prstGeom prst="rect">
            <a:avLst/>
          </a:prstGeom>
        </p:spPr>
      </p:pic>
      <p:sp>
        <p:nvSpPr>
          <p:cNvPr id="2" name="1 Marcador de contenido"/>
          <p:cNvSpPr>
            <a:spLocks noGrp="1"/>
          </p:cNvSpPr>
          <p:nvPr>
            <p:ph idx="1"/>
          </p:nvPr>
        </p:nvSpPr>
        <p:spPr>
          <a:xfrm>
            <a:off x="0" y="0"/>
            <a:ext cx="9144000" cy="6007291"/>
          </a:xfrm>
        </p:spPr>
        <p:txBody>
          <a:bodyPr/>
          <a:lstStyle/>
          <a:p>
            <a:r>
              <a:rPr lang="es-MX" dirty="0" smtClean="0"/>
              <a:t>El canal etmoidal anterior da paso a la arteria  etmoidal anterior y al nervio nasal interno, en  tanto  que por el canal etmoidal  posterior pasan la arteria etmoidal posterior y el nervio </a:t>
            </a:r>
            <a:r>
              <a:rPr lang="es-MX" dirty="0" err="1" smtClean="0"/>
              <a:t>esfenoetmoidal</a:t>
            </a:r>
            <a:r>
              <a:rPr lang="es-MX" dirty="0" smtClean="0"/>
              <a:t>.</a:t>
            </a:r>
            <a:endParaRPr lang="es-MX"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0"/>
            <a:ext cx="9144000" cy="6007291"/>
          </a:xfrm>
        </p:spPr>
        <p:txBody>
          <a:bodyPr>
            <a:normAutofit/>
          </a:bodyPr>
          <a:lstStyle/>
          <a:p>
            <a:r>
              <a:rPr lang="es-MX" dirty="0" smtClean="0"/>
              <a:t>A los lados de la escotadura etmoidal se encuentran dos grandes  superficies cóncavas, de contorno triangular con base anterior, denominadas  fosas orbitarias. En  la parte externa de la base de éstas existe una pequeña depresión o </a:t>
            </a:r>
            <a:r>
              <a:rPr lang="es-MX" dirty="0" err="1" smtClean="0"/>
              <a:t>foseta</a:t>
            </a:r>
            <a:r>
              <a:rPr lang="es-MX" dirty="0" smtClean="0"/>
              <a:t> lagrimal, donde se aloja la glándula lagrimal. En la parte interna de la misma base  hay una excavación  o </a:t>
            </a:r>
            <a:r>
              <a:rPr lang="es-MX" dirty="0" err="1" smtClean="0"/>
              <a:t>foseta</a:t>
            </a:r>
            <a:r>
              <a:rPr lang="es-MX" dirty="0" smtClean="0"/>
              <a:t> </a:t>
            </a:r>
            <a:r>
              <a:rPr lang="es-MX" dirty="0" err="1" smtClean="0"/>
              <a:t>troclear</a:t>
            </a:r>
            <a:r>
              <a:rPr lang="es-MX" dirty="0" smtClean="0"/>
              <a:t>, que sirve de inserción a la polea de reflexión del músculo gran oblicuo del ojo. </a:t>
            </a:r>
          </a:p>
          <a:p>
            <a:endParaRPr lang="es-MX"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332656"/>
            <a:ext cx="8892480" cy="5904656"/>
          </a:xfrm>
        </p:spPr>
        <p:txBody>
          <a:bodyPr>
            <a:normAutofit/>
          </a:bodyPr>
          <a:lstStyle/>
          <a:p>
            <a:r>
              <a:rPr lang="es-MX" dirty="0" smtClean="0"/>
              <a:t>La  cara </a:t>
            </a:r>
            <a:r>
              <a:rPr lang="es-MX" dirty="0" err="1" smtClean="0"/>
              <a:t>endocraneana</a:t>
            </a:r>
            <a:r>
              <a:rPr lang="es-MX" dirty="0" smtClean="0"/>
              <a:t>  de la porción horizontal  presenta  a ambos lados de la escotadura  etmoidal una  superficie convexa, giba orbitaria, en la que se aprecian múltiples depresiones y  salientes irregulares  conocidas con  el nombre de  impresiones  digitales y  eminencias mamilares. </a:t>
            </a:r>
          </a:p>
          <a:p>
            <a:endParaRPr lang="es-MX"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1052736"/>
            <a:ext cx="9144000" cy="4954555"/>
          </a:xfrm>
        </p:spPr>
        <p:txBody>
          <a:bodyPr>
            <a:normAutofit/>
          </a:bodyPr>
          <a:lstStyle/>
          <a:p>
            <a:r>
              <a:rPr lang="es-MX" dirty="0" smtClean="0"/>
              <a:t>Se pueden  distinguir dos  segmentos: uno es el  borde de la escama y el otro el de la porción horizontal. El primero es  dentado, biselado a expensas de la lámina interna en la parte superior y de la externa en la inferior, se articula con el borde  anterior de los  parietales por arriba y por la parte inferior  con las grandes alas  del esfenoides. </a:t>
            </a:r>
          </a:p>
          <a:p>
            <a:endParaRPr lang="es-MX" dirty="0"/>
          </a:p>
        </p:txBody>
      </p:sp>
      <p:sp>
        <p:nvSpPr>
          <p:cNvPr id="3" name="2 Título"/>
          <p:cNvSpPr>
            <a:spLocks noGrp="1"/>
          </p:cNvSpPr>
          <p:nvPr>
            <p:ph type="title"/>
          </p:nvPr>
        </p:nvSpPr>
        <p:spPr/>
        <p:txBody>
          <a:bodyPr>
            <a:normAutofit/>
          </a:bodyPr>
          <a:lstStyle/>
          <a:p>
            <a:r>
              <a:rPr lang="es-MX" dirty="0" smtClean="0"/>
              <a:t>BORDES DEL FRONTAL </a:t>
            </a:r>
            <a:endParaRPr lang="es-MX" dirty="0"/>
          </a:p>
        </p:txBody>
      </p:sp>
      <p:pic>
        <p:nvPicPr>
          <p:cNvPr id="4" name="3 Imagen" descr="C33.jpg"/>
          <p:cNvPicPr>
            <a:picLocks noChangeAspect="1"/>
          </p:cNvPicPr>
          <p:nvPr/>
        </p:nvPicPr>
        <p:blipFill>
          <a:blip r:embed="rId2" cstate="print"/>
          <a:stretch>
            <a:fillRect/>
          </a:stretch>
        </p:blipFill>
        <p:spPr>
          <a:xfrm>
            <a:off x="4832876" y="3861048"/>
            <a:ext cx="4311124" cy="2996952"/>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a:bodyPr>
          <a:lstStyle/>
          <a:p>
            <a:r>
              <a:rPr lang="es-MX" dirty="0" smtClean="0"/>
              <a:t>El borde de  la porción horizontal, interrumpido en la </a:t>
            </a:r>
            <a:r>
              <a:rPr lang="es-MX" dirty="0" err="1" smtClean="0"/>
              <a:t>linea</a:t>
            </a:r>
            <a:r>
              <a:rPr lang="es-MX" dirty="0" smtClean="0"/>
              <a:t>  media por la escotadura etmoidal, es rugoso en sus dos  terceras partes más internas donde se articula con las pequeñas alas del esfenoides, Su tercio externo, en cambio, es liso  y libre, circunscribiendo parte de la hendidura esfenoidal. En  la unión  de los  bordes de las porciones horizontal y vertical, se  aprecia  una superficie  rugosa  de forma triangular, que se articula con una superficie similar del ala del esfenoides.</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476672"/>
            <a:ext cx="8892480" cy="5544616"/>
          </a:xfrm>
        </p:spPr>
        <p:txBody>
          <a:bodyPr>
            <a:normAutofit/>
          </a:bodyPr>
          <a:lstStyle/>
          <a:p>
            <a:r>
              <a:rPr lang="es-MX" dirty="0" smtClean="0"/>
              <a:t>ESTRUCTURA </a:t>
            </a:r>
          </a:p>
          <a:p>
            <a:r>
              <a:rPr lang="es-MX" dirty="0" smtClean="0"/>
              <a:t>La  porción vertical del  frontal está  constituida por  dos láminas de tejido compacto, entre  las cuales se encuentra una  capa de tejido esponjoso o </a:t>
            </a:r>
            <a:r>
              <a:rPr lang="es-MX" dirty="0" err="1" smtClean="0"/>
              <a:t>diploe</a:t>
            </a:r>
            <a:r>
              <a:rPr lang="es-MX" dirty="0" smtClean="0"/>
              <a:t>. Por el contrario, la parte horizontal  carece de tejido  esponjoso, estando formada solamente por  tejido compacto.           </a:t>
            </a:r>
          </a:p>
          <a:p>
            <a:pPr>
              <a:buNone/>
            </a:pPr>
            <a:endParaRPr lang="es-MX"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En la parte  inferior de la porción vertical y a los lados de la línea media se encuentran normalmente en el interior del  hueso dos  cavidades neumáticas, de dimensiones variables, denominadas senos  frontales, que vienen a abrirse en la más anterior de las </a:t>
            </a:r>
            <a:r>
              <a:rPr lang="es-MX" dirty="0" err="1" smtClean="0"/>
              <a:t>semiceldillas</a:t>
            </a:r>
            <a:r>
              <a:rPr lang="es-MX" dirty="0" smtClean="0"/>
              <a:t>  colocadas en  los bordes de la escotadura etmoidal. Se  comunican con las fosas nasales por medio del infundíbulo del etmoides.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1196752"/>
            <a:ext cx="8964488" cy="5112568"/>
          </a:xfrm>
        </p:spPr>
        <p:txBody>
          <a:bodyPr>
            <a:normAutofit/>
          </a:bodyPr>
          <a:lstStyle/>
          <a:p>
            <a:r>
              <a:rPr lang="es-MX" dirty="0" smtClean="0"/>
              <a:t>  Es un hueso de forma irregular, situado en la parte anterior y media de la base del cráneo y encajado parcialmente en la escotadura etmoidal del hueso frontal. </a:t>
            </a:r>
          </a:p>
          <a:p>
            <a:r>
              <a:rPr lang="es-MX" dirty="0" smtClean="0"/>
              <a:t>Se distinguen en él una lámina vertical,  atravesada por otra lámina horizontal que la divide en dos partes, y dos masas  laterales que se desprenden de los extremos de la lámina horizontal. </a:t>
            </a:r>
          </a:p>
          <a:p>
            <a:endParaRPr lang="es-MX" dirty="0"/>
          </a:p>
        </p:txBody>
      </p:sp>
      <p:sp>
        <p:nvSpPr>
          <p:cNvPr id="3" name="2 Título"/>
          <p:cNvSpPr>
            <a:spLocks noGrp="1"/>
          </p:cNvSpPr>
          <p:nvPr>
            <p:ph type="title"/>
          </p:nvPr>
        </p:nvSpPr>
        <p:spPr/>
        <p:txBody>
          <a:bodyPr>
            <a:normAutofit fontScale="90000"/>
          </a:bodyPr>
          <a:lstStyle/>
          <a:p>
            <a:r>
              <a:rPr lang="es-MX" i="1" u="sng" dirty="0" smtClean="0">
                <a:solidFill>
                  <a:srgbClr val="FF0000"/>
                </a:solidFill>
              </a:rPr>
              <a:t>ETMOIDES </a:t>
            </a:r>
            <a:br>
              <a:rPr lang="es-MX" i="1" u="sng" dirty="0" smtClean="0">
                <a:solidFill>
                  <a:srgbClr val="FF0000"/>
                </a:solidFill>
              </a:rPr>
            </a:br>
            <a:endParaRPr lang="es-MX" i="1" u="sng" dirty="0">
              <a:solidFill>
                <a:srgbClr val="FF0000"/>
              </a:solidFill>
            </a:endParaRPr>
          </a:p>
        </p:txBody>
      </p:sp>
      <p:pic>
        <p:nvPicPr>
          <p:cNvPr id="4" name="3 Imagen" descr="C29.bmp"/>
          <p:cNvPicPr>
            <a:picLocks noChangeAspect="1"/>
          </p:cNvPicPr>
          <p:nvPr/>
        </p:nvPicPr>
        <p:blipFill>
          <a:blip r:embed="rId2" cstate="print"/>
          <a:stretch>
            <a:fillRect/>
          </a:stretch>
        </p:blipFill>
        <p:spPr>
          <a:xfrm>
            <a:off x="2627784" y="4653136"/>
            <a:ext cx="2352381" cy="1428572"/>
          </a:xfrm>
          <a:prstGeom prst="rect">
            <a:avLst/>
          </a:prstGeom>
        </p:spPr>
      </p:pic>
      <p:pic>
        <p:nvPicPr>
          <p:cNvPr id="5" name="4 Imagen" descr="H.ETMOIDES1.bmp"/>
          <p:cNvPicPr>
            <a:picLocks noChangeAspect="1"/>
          </p:cNvPicPr>
          <p:nvPr/>
        </p:nvPicPr>
        <p:blipFill>
          <a:blip r:embed="rId3" cstate="print"/>
          <a:stretch>
            <a:fillRect/>
          </a:stretch>
        </p:blipFill>
        <p:spPr>
          <a:xfrm>
            <a:off x="5652120" y="4653136"/>
            <a:ext cx="1904762" cy="1638095"/>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332656"/>
            <a:ext cx="8964488" cy="5674635"/>
          </a:xfrm>
        </p:spPr>
        <p:txBody>
          <a:bodyPr>
            <a:normAutofit/>
          </a:bodyPr>
          <a:lstStyle/>
          <a:p>
            <a:r>
              <a:rPr lang="es-MX" dirty="0" smtClean="0"/>
              <a:t>LAMINA VERTICAL </a:t>
            </a:r>
          </a:p>
          <a:p>
            <a:r>
              <a:rPr lang="es-MX" dirty="0" smtClean="0"/>
              <a:t> Está dividida en dos porciones, una superior, situada por  encima de la lámina horizontal, dentro de la cavidad craneana, y conocida  con el nombre de apófisis crista </a:t>
            </a:r>
            <a:r>
              <a:rPr lang="es-MX" dirty="0" err="1" smtClean="0"/>
              <a:t>galli</a:t>
            </a:r>
            <a:r>
              <a:rPr lang="es-MX" dirty="0" smtClean="0"/>
              <a:t>; otra inferior, situada debajo de  dicha lámina, forma parte del tabique de separación de ambas fosas  nasales, y se denomina lámina perpendicular del etmoides. </a:t>
            </a:r>
          </a:p>
          <a:p>
            <a:endParaRPr lang="es-MX" dirty="0"/>
          </a:p>
        </p:txBody>
      </p:sp>
      <p:pic>
        <p:nvPicPr>
          <p:cNvPr id="3" name="2 Imagen" descr="etmoides2.jpg"/>
          <p:cNvPicPr>
            <a:picLocks noChangeAspect="1"/>
          </p:cNvPicPr>
          <p:nvPr/>
        </p:nvPicPr>
        <p:blipFill>
          <a:blip r:embed="rId2" cstate="print"/>
          <a:stretch>
            <a:fillRect/>
          </a:stretch>
        </p:blipFill>
        <p:spPr>
          <a:xfrm>
            <a:off x="5004048" y="4005064"/>
            <a:ext cx="2724150" cy="16764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C15.bmp"/>
          <p:cNvPicPr>
            <a:picLocks noChangeAspect="1"/>
          </p:cNvPicPr>
          <p:nvPr/>
        </p:nvPicPr>
        <p:blipFill>
          <a:blip r:embed="rId2" cstate="print"/>
          <a:stretch>
            <a:fillRect/>
          </a:stretch>
        </p:blipFill>
        <p:spPr>
          <a:xfrm>
            <a:off x="0" y="-1"/>
            <a:ext cx="4211960" cy="4691805"/>
          </a:xfrm>
          <a:prstGeom prst="rect">
            <a:avLst/>
          </a:prstGeom>
        </p:spPr>
      </p:pic>
      <p:sp>
        <p:nvSpPr>
          <p:cNvPr id="2" name="1 Marcador de contenido"/>
          <p:cNvSpPr>
            <a:spLocks noGrp="1"/>
          </p:cNvSpPr>
          <p:nvPr>
            <p:ph idx="1"/>
          </p:nvPr>
        </p:nvSpPr>
        <p:spPr>
          <a:xfrm>
            <a:off x="3635896" y="260648"/>
            <a:ext cx="5328592" cy="5746643"/>
          </a:xfrm>
        </p:spPr>
        <p:txBody>
          <a:bodyPr/>
          <a:lstStyle/>
          <a:p>
            <a:r>
              <a:rPr lang="es-MX" dirty="0" smtClean="0"/>
              <a:t>El primero  forma la caja  que contiene el  encéfalo  y el segundo  se halla  situado por abajo y adelante del   cráneo. </a:t>
            </a:r>
          </a:p>
          <a:p>
            <a:endParaRPr lang="es-MX" dirty="0"/>
          </a:p>
        </p:txBody>
      </p:sp>
      <p:pic>
        <p:nvPicPr>
          <p:cNvPr id="5" name="4 Imagen" descr="C12.bmp"/>
          <p:cNvPicPr>
            <a:picLocks noChangeAspect="1"/>
          </p:cNvPicPr>
          <p:nvPr/>
        </p:nvPicPr>
        <p:blipFill>
          <a:blip r:embed="rId3" cstate="print"/>
          <a:stretch>
            <a:fillRect/>
          </a:stretch>
        </p:blipFill>
        <p:spPr>
          <a:xfrm>
            <a:off x="4283968" y="3212976"/>
            <a:ext cx="4772358" cy="2448272"/>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La apófisis crista </a:t>
            </a:r>
            <a:r>
              <a:rPr lang="es-MX" dirty="0" err="1" smtClean="0"/>
              <a:t>galli</a:t>
            </a:r>
            <a:r>
              <a:rPr lang="es-MX" dirty="0" smtClean="0"/>
              <a:t> es de forma triangular y su base inferior se confunde con la lámina horizontal. Su borde anterior es casi vertical, y se articula en su parte baja con el hueso frontal, a favor de dos crestas laterales que limitan una canaladura.</a:t>
            </a:r>
            <a:endParaRPr lang="es-MX" dirty="0"/>
          </a:p>
        </p:txBody>
      </p:sp>
      <p:sp>
        <p:nvSpPr>
          <p:cNvPr id="3" name="2 Título"/>
          <p:cNvSpPr>
            <a:spLocks noGrp="1"/>
          </p:cNvSpPr>
          <p:nvPr>
            <p:ph type="title"/>
          </p:nvPr>
        </p:nvSpPr>
        <p:spPr/>
        <p:txBody>
          <a:bodyPr/>
          <a:lstStyle/>
          <a:p>
            <a:endParaRPr lang="es-MX"/>
          </a:p>
        </p:txBody>
      </p:sp>
      <p:pic>
        <p:nvPicPr>
          <p:cNvPr id="4" name="3 Imagen" descr="vista dorsal etmoides.jpg"/>
          <p:cNvPicPr>
            <a:picLocks noChangeAspect="1"/>
          </p:cNvPicPr>
          <p:nvPr/>
        </p:nvPicPr>
        <p:blipFill>
          <a:blip r:embed="rId2" cstate="print"/>
          <a:stretch>
            <a:fillRect/>
          </a:stretch>
        </p:blipFill>
        <p:spPr>
          <a:xfrm>
            <a:off x="4775515" y="3645024"/>
            <a:ext cx="4368485" cy="2808312"/>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Este surco en el cráneo articulado completa el agujero ciego. El borde posterior es oblicuo hacia abajo y hacia atrás y termina en el mismo lugar que la lámina horizontal del etmoides. El vértice es romo y en él se inserta la hoz del cerebro. Las caras laterales son convexas en su parte anterior y planas por detrás.</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404664"/>
            <a:ext cx="8892480" cy="5602627"/>
          </a:xfrm>
        </p:spPr>
        <p:txBody>
          <a:bodyPr>
            <a:normAutofit/>
          </a:bodyPr>
          <a:lstStyle/>
          <a:p>
            <a:r>
              <a:rPr lang="es-MX" dirty="0" smtClean="0"/>
              <a:t>La lámina perpendicular del etmoides presenta en sus caras laterales, sobre todo en su parte superior, surcos </a:t>
            </a:r>
            <a:r>
              <a:rPr lang="es-MX" dirty="0" err="1" smtClean="0"/>
              <a:t>vasculonerviosos</a:t>
            </a:r>
            <a:r>
              <a:rPr lang="es-MX" dirty="0" smtClean="0"/>
              <a:t>. El borde anterior forma un ángulo hacia delante y se articula, por su parte superior, con la espina nasal del frontal y con los huesos propios de la nariz. </a:t>
            </a:r>
            <a:endParaRPr lang="es-MX" dirty="0"/>
          </a:p>
        </p:txBody>
      </p:sp>
      <p:pic>
        <p:nvPicPr>
          <p:cNvPr id="3" name="2 Imagen" descr="bordes etmoidaels.bmp"/>
          <p:cNvPicPr>
            <a:picLocks noChangeAspect="1"/>
          </p:cNvPicPr>
          <p:nvPr/>
        </p:nvPicPr>
        <p:blipFill>
          <a:blip r:embed="rId2" cstate="print"/>
          <a:stretch>
            <a:fillRect/>
          </a:stretch>
        </p:blipFill>
        <p:spPr>
          <a:xfrm>
            <a:off x="4644008" y="3100507"/>
            <a:ext cx="4499992" cy="3757493"/>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vomer1.jpg"/>
          <p:cNvPicPr>
            <a:picLocks noChangeAspect="1"/>
          </p:cNvPicPr>
          <p:nvPr/>
        </p:nvPicPr>
        <p:blipFill>
          <a:blip r:embed="rId2" cstate="print"/>
          <a:stretch>
            <a:fillRect/>
          </a:stretch>
        </p:blipFill>
        <p:spPr>
          <a:xfrm>
            <a:off x="4355976" y="2779313"/>
            <a:ext cx="4788024" cy="4078687"/>
          </a:xfrm>
          <a:prstGeom prst="rect">
            <a:avLst/>
          </a:prstGeom>
        </p:spPr>
      </p:pic>
      <p:sp>
        <p:nvSpPr>
          <p:cNvPr id="2" name="1 Marcador de contenido"/>
          <p:cNvSpPr>
            <a:spLocks noGrp="1"/>
          </p:cNvSpPr>
          <p:nvPr>
            <p:ph idx="1"/>
          </p:nvPr>
        </p:nvSpPr>
        <p:spPr>
          <a:xfrm>
            <a:off x="0" y="0"/>
            <a:ext cx="9144000" cy="6007291"/>
          </a:xfrm>
        </p:spPr>
        <p:txBody>
          <a:bodyPr/>
          <a:lstStyle/>
          <a:p>
            <a:r>
              <a:rPr lang="es-MX" dirty="0" smtClean="0"/>
              <a:t>Por su parte inferior da inserción al </a:t>
            </a:r>
            <a:r>
              <a:rPr lang="es-MX" dirty="0" err="1" smtClean="0"/>
              <a:t>cartilago</a:t>
            </a:r>
            <a:r>
              <a:rPr lang="es-MX" dirty="0" smtClean="0"/>
              <a:t> del tabique, en tanto que el borde </a:t>
            </a:r>
            <a:r>
              <a:rPr lang="es-MX" dirty="0" err="1" smtClean="0"/>
              <a:t>posteroinferior</a:t>
            </a:r>
            <a:r>
              <a:rPr lang="es-MX" dirty="0" smtClean="0"/>
              <a:t> se articula con el anterior del vómer. </a:t>
            </a:r>
          </a:p>
          <a:p>
            <a:r>
              <a:rPr lang="es-MX" dirty="0" smtClean="0"/>
              <a:t>El borde posterior es vertical y se articula con la cresta media anterior del esfenoides, </a:t>
            </a:r>
            <a:r>
              <a:rPr lang="es-MX" dirty="0" err="1" smtClean="0"/>
              <a:t>confundiendose</a:t>
            </a:r>
            <a:r>
              <a:rPr lang="es-MX" dirty="0" smtClean="0"/>
              <a:t> en su parte superior con la lámina horizontal del propio etmoides.</a:t>
            </a:r>
            <a:endParaRPr lang="es-MX"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260648"/>
            <a:ext cx="9144000" cy="6192688"/>
          </a:xfrm>
        </p:spPr>
        <p:txBody>
          <a:bodyPr>
            <a:normAutofit/>
          </a:bodyPr>
          <a:lstStyle/>
          <a:p>
            <a:r>
              <a:rPr lang="es-MX" dirty="0" smtClean="0"/>
              <a:t>LAMINA HORIZONTAL </a:t>
            </a:r>
          </a:p>
          <a:p>
            <a:r>
              <a:rPr lang="es-MX" dirty="0" smtClean="0"/>
              <a:t>Su forma es cuadrangular, alargada de adelante atrás, cuyos lados se articulan con el frontal en los bordes laterales de la escotadura etmoidal. </a:t>
            </a:r>
          </a:p>
          <a:p>
            <a:r>
              <a:rPr lang="es-MX" dirty="0" smtClean="0"/>
              <a:t>Está perforada por múltiples orificios, por lo que se da el nombre de lámina cribosa. Presenta una cara superior, dividida en dos porciones por la apófisis crista </a:t>
            </a:r>
            <a:r>
              <a:rPr lang="es-MX" dirty="0" err="1" smtClean="0"/>
              <a:t>galli</a:t>
            </a:r>
            <a:r>
              <a:rPr lang="es-MX" dirty="0" smtClean="0"/>
              <a:t>, las cuales son acanaladas de adelante atrás. </a:t>
            </a:r>
          </a:p>
          <a:p>
            <a:endParaRPr lang="es-MX" dirty="0"/>
          </a:p>
        </p:txBody>
      </p:sp>
      <p:pic>
        <p:nvPicPr>
          <p:cNvPr id="3" name="2 Imagen" descr="H.ETMOIDES1.bmp"/>
          <p:cNvPicPr>
            <a:picLocks noChangeAspect="1"/>
          </p:cNvPicPr>
          <p:nvPr/>
        </p:nvPicPr>
        <p:blipFill>
          <a:blip r:embed="rId2" cstate="print"/>
          <a:stretch>
            <a:fillRect/>
          </a:stretch>
        </p:blipFill>
        <p:spPr>
          <a:xfrm>
            <a:off x="5407981" y="3645024"/>
            <a:ext cx="3736019" cy="3212976"/>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0"/>
            <a:ext cx="9144000" cy="6007291"/>
          </a:xfrm>
        </p:spPr>
        <p:txBody>
          <a:bodyPr>
            <a:normAutofit/>
          </a:bodyPr>
          <a:lstStyle/>
          <a:p>
            <a:r>
              <a:rPr lang="es-MX" dirty="0" smtClean="0"/>
              <a:t>En ellas se aloja parcialmente el bulbo olfativo, por lo que se llaman canaladuras olfativas. Están también atravesadas por numerosos agujeros de dimensiones variables, dispuestos irregularmente, aunque a veces aparecen orientados en dos o tres líneas </a:t>
            </a:r>
            <a:r>
              <a:rPr lang="es-MX" dirty="0" err="1" smtClean="0"/>
              <a:t>anteroposteriores</a:t>
            </a:r>
            <a:r>
              <a:rPr lang="es-MX" dirty="0" smtClean="0"/>
              <a:t>. </a:t>
            </a:r>
            <a:endParaRPr lang="es-MX" dirty="0"/>
          </a:p>
        </p:txBody>
      </p:sp>
      <p:pic>
        <p:nvPicPr>
          <p:cNvPr id="4" name="3 Imagen" descr="nervios y bulbo olfativo.jpg"/>
          <p:cNvPicPr>
            <a:picLocks noChangeAspect="1"/>
          </p:cNvPicPr>
          <p:nvPr/>
        </p:nvPicPr>
        <p:blipFill>
          <a:blip r:embed="rId2" cstate="print"/>
          <a:stretch>
            <a:fillRect/>
          </a:stretch>
        </p:blipFill>
        <p:spPr>
          <a:xfrm>
            <a:off x="5529858" y="2203423"/>
            <a:ext cx="3614142" cy="4654577"/>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ETMOIDES1.bmp"/>
          <p:cNvPicPr>
            <a:picLocks noChangeAspect="1"/>
          </p:cNvPicPr>
          <p:nvPr/>
        </p:nvPicPr>
        <p:blipFill>
          <a:blip r:embed="rId2" cstate="print"/>
          <a:stretch>
            <a:fillRect/>
          </a:stretch>
        </p:blipFill>
        <p:spPr>
          <a:xfrm>
            <a:off x="0" y="2059105"/>
            <a:ext cx="5580112" cy="4798895"/>
          </a:xfrm>
          <a:prstGeom prst="rect">
            <a:avLst/>
          </a:prstGeom>
        </p:spPr>
      </p:pic>
      <p:sp>
        <p:nvSpPr>
          <p:cNvPr id="2" name="1 Marcador de contenido"/>
          <p:cNvSpPr>
            <a:spLocks noGrp="1"/>
          </p:cNvSpPr>
          <p:nvPr>
            <p:ph idx="1"/>
          </p:nvPr>
        </p:nvSpPr>
        <p:spPr>
          <a:xfrm>
            <a:off x="0" y="0"/>
            <a:ext cx="9144000" cy="6007291"/>
          </a:xfrm>
        </p:spPr>
        <p:txBody>
          <a:bodyPr>
            <a:normAutofit/>
          </a:bodyPr>
          <a:lstStyle/>
          <a:p>
            <a:r>
              <a:rPr lang="es-MX" dirty="0" smtClean="0"/>
              <a:t>En la parte anterior de la canaladura olfativa existen dos orificios mayores. Uno de ellos está colocado cerca del borde de la apófisis crista </a:t>
            </a:r>
            <a:r>
              <a:rPr lang="es-MX" dirty="0" err="1" smtClean="0"/>
              <a:t>galli</a:t>
            </a:r>
            <a:r>
              <a:rPr lang="es-MX" dirty="0" smtClean="0"/>
              <a:t>, es conocido con el nombre de hendidura etmoidal y da paso a una prolongación de la duramadre. </a:t>
            </a:r>
            <a:endParaRPr lang="es-MX"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0"/>
            <a:ext cx="9144000" cy="6007291"/>
          </a:xfrm>
        </p:spPr>
        <p:txBody>
          <a:bodyPr/>
          <a:lstStyle/>
          <a:p>
            <a:r>
              <a:rPr lang="es-MX" dirty="0" smtClean="0"/>
              <a:t>El otro, situado afuera y ligeramente detrás del anterior, es redondeado y se llama agujero etmoidal; da paso al nervio nasal interno. La cara inferior de la lámina horizontal forma parte de la bóveda de las fosas nasales. </a:t>
            </a:r>
          </a:p>
          <a:p>
            <a:endParaRPr lang="es-MX" dirty="0" smtClean="0"/>
          </a:p>
          <a:p>
            <a:endParaRPr lang="es-MX" dirty="0"/>
          </a:p>
        </p:txBody>
      </p:sp>
      <p:pic>
        <p:nvPicPr>
          <p:cNvPr id="5" name="4 Imagen" descr="H.ETMOIDES1.bmp"/>
          <p:cNvPicPr>
            <a:picLocks noChangeAspect="1"/>
          </p:cNvPicPr>
          <p:nvPr/>
        </p:nvPicPr>
        <p:blipFill>
          <a:blip r:embed="rId2" cstate="print"/>
          <a:stretch>
            <a:fillRect/>
          </a:stretch>
        </p:blipFill>
        <p:spPr>
          <a:xfrm>
            <a:off x="4067944" y="2492593"/>
            <a:ext cx="5076056" cy="4365407"/>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260648"/>
            <a:ext cx="8686800" cy="5746643"/>
          </a:xfrm>
        </p:spPr>
        <p:txBody>
          <a:bodyPr>
            <a:normAutofit/>
          </a:bodyPr>
          <a:lstStyle/>
          <a:p>
            <a:r>
              <a:rPr lang="es-MX" dirty="0" smtClean="0"/>
              <a:t>MASAS LATERALES </a:t>
            </a:r>
          </a:p>
          <a:p>
            <a:r>
              <a:rPr lang="es-MX" dirty="0" smtClean="0"/>
              <a:t> Están comprendidas entre la cavidad orbitaria por fuera y las fosas nasales por dentro. Tienen forma cúbica y se pueden distinguir en ellas:</a:t>
            </a:r>
            <a:endParaRPr lang="es-MX"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85000" lnSpcReduction="20000"/>
          </a:bodyPr>
          <a:lstStyle/>
          <a:p>
            <a:r>
              <a:rPr lang="es-MX" dirty="0" smtClean="0"/>
              <a:t>Cara superior: Presenta también diversas </a:t>
            </a:r>
            <a:r>
              <a:rPr lang="es-MX" dirty="0" err="1" smtClean="0"/>
              <a:t>semiceldillas</a:t>
            </a:r>
            <a:r>
              <a:rPr lang="es-MX" dirty="0" smtClean="0"/>
              <a:t> que, con otras similares de la  superficie etmoidal del frontal, constituyen las celdillas </a:t>
            </a:r>
            <a:r>
              <a:rPr lang="es-MX" dirty="0" err="1" smtClean="0"/>
              <a:t>frontoetmoidales</a:t>
            </a:r>
            <a:r>
              <a:rPr lang="es-MX" dirty="0" smtClean="0"/>
              <a:t>. En esta cara se observan dos surcos oblicuos dirigidos de fuera y de atrás a delante, los cuales con los surcos correspondientes del frontal, forman en el cráneo articulado los canales etmoidales anterior y posterior, que comunican la órbita con los canales olfatorios. Como ya se ha dicho, estos canales se abren por dentro en el borde externo de la lámina cribosa, y por fuera en la sutura </a:t>
            </a:r>
            <a:r>
              <a:rPr lang="es-MX" dirty="0" err="1" smtClean="0"/>
              <a:t>frontoetmoidal</a:t>
            </a:r>
            <a:r>
              <a:rPr lang="es-MX" dirty="0" smtClean="0"/>
              <a:t> en la pared interna de la </a:t>
            </a:r>
            <a:r>
              <a:rPr lang="es-MX" dirty="0" err="1" smtClean="0"/>
              <a:t>óbita</a:t>
            </a:r>
            <a:r>
              <a:rPr lang="es-MX" dirty="0" smtClean="0"/>
              <a:t>; el anterior </a:t>
            </a:r>
            <a:r>
              <a:rPr lang="es-MX" dirty="0" err="1" smtClean="0"/>
              <a:t>esfenoetmoidal</a:t>
            </a:r>
            <a:r>
              <a:rPr lang="es-MX" dirty="0" smtClean="0"/>
              <a:t> y la arteria etmoidal posterior. Cara inferior: Está algo inclinada hacia fuera.  </a:t>
            </a:r>
          </a:p>
          <a:p>
            <a:endParaRPr lang="es-MX" dirty="0" smtClean="0"/>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C17.jpg"/>
          <p:cNvPicPr>
            <a:picLocks noChangeAspect="1"/>
          </p:cNvPicPr>
          <p:nvPr/>
        </p:nvPicPr>
        <p:blipFill>
          <a:blip r:embed="rId2" cstate="print"/>
          <a:stretch>
            <a:fillRect/>
          </a:stretch>
        </p:blipFill>
        <p:spPr>
          <a:xfrm>
            <a:off x="1714480" y="980727"/>
            <a:ext cx="7429520" cy="5983801"/>
          </a:xfrm>
          <a:prstGeom prst="rect">
            <a:avLst/>
          </a:prstGeom>
        </p:spPr>
      </p:pic>
      <p:sp>
        <p:nvSpPr>
          <p:cNvPr id="2" name="1 Marcador de contenido"/>
          <p:cNvSpPr>
            <a:spLocks noGrp="1"/>
          </p:cNvSpPr>
          <p:nvPr>
            <p:ph idx="1"/>
          </p:nvPr>
        </p:nvSpPr>
        <p:spPr>
          <a:xfrm>
            <a:off x="0" y="188640"/>
            <a:ext cx="8686800" cy="5818651"/>
          </a:xfrm>
        </p:spPr>
        <p:txBody>
          <a:bodyPr/>
          <a:lstStyle/>
          <a:p>
            <a:r>
              <a:rPr lang="es-MX" dirty="0" smtClean="0"/>
              <a:t>Las cavidades orbitarias, nasales y bucal se  abren principalmente en la cara. </a:t>
            </a:r>
          </a:p>
          <a:p>
            <a:endParaRPr lang="es-MX"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20000"/>
          </a:bodyPr>
          <a:lstStyle/>
          <a:p>
            <a:r>
              <a:rPr lang="es-MX" dirty="0" smtClean="0"/>
              <a:t>Lleva, como otras caras del etmoides, </a:t>
            </a:r>
            <a:r>
              <a:rPr lang="es-MX" dirty="0" err="1" smtClean="0"/>
              <a:t>semiceldillas</a:t>
            </a:r>
            <a:r>
              <a:rPr lang="es-MX" dirty="0" smtClean="0"/>
              <a:t> que, con el maxilar superior y con la apófisis orbitaria del palatino, forman las celdillas </a:t>
            </a:r>
            <a:r>
              <a:rPr lang="es-MX" dirty="0" err="1" smtClean="0"/>
              <a:t>etmoidomaxilares</a:t>
            </a:r>
            <a:r>
              <a:rPr lang="es-MX" dirty="0" smtClean="0"/>
              <a:t> y </a:t>
            </a:r>
            <a:r>
              <a:rPr lang="es-MX" dirty="0" err="1" smtClean="0"/>
              <a:t>etmoidopalatinas</a:t>
            </a:r>
            <a:r>
              <a:rPr lang="es-MX" dirty="0" smtClean="0"/>
              <a:t>. Cara externa: Es plana y lisa, de forma rectangular y está formada por una lámina delgada o lámina </a:t>
            </a:r>
            <a:r>
              <a:rPr lang="es-MX" dirty="0" err="1" smtClean="0"/>
              <a:t>papiracea</a:t>
            </a:r>
            <a:r>
              <a:rPr lang="es-MX" dirty="0" smtClean="0"/>
              <a:t>, que forma parte de la pared interna de la cavidad orbitaria se le llama </a:t>
            </a:r>
            <a:r>
              <a:rPr lang="es-MX" dirty="0" err="1" smtClean="0"/>
              <a:t>tambien</a:t>
            </a:r>
            <a:r>
              <a:rPr lang="es-MX" dirty="0" smtClean="0"/>
              <a:t> hueso plano del etmoides. Cara interna:  Vuelta hacia la lámina perpendicular, destacan en ella dos salientes laminares:  uno superior o cornete superior, y otro inferior o cornete medio, siendo el  último mayor que el primero.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20000"/>
          </a:bodyPr>
          <a:lstStyle/>
          <a:p>
            <a:r>
              <a:rPr lang="es-MX" dirty="0" smtClean="0"/>
              <a:t>Ambos se fijan sobre las masas </a:t>
            </a:r>
            <a:r>
              <a:rPr lang="es-MX" dirty="0" err="1" smtClean="0"/>
              <a:t>larerales</a:t>
            </a:r>
            <a:r>
              <a:rPr lang="es-MX" dirty="0" smtClean="0"/>
              <a:t> por medio de su borde superior, y presentan la cara interna convexa, mientras la externa es cóncava. Su borde inferior, en cambio, es libre en las fosas nasales.  El borde fijo del cornete medio se prolonga más allá de las masa laterales del etmoides, </a:t>
            </a:r>
            <a:r>
              <a:rPr lang="es-MX" dirty="0" err="1" smtClean="0"/>
              <a:t>articulandose</a:t>
            </a:r>
            <a:r>
              <a:rPr lang="es-MX" dirty="0" smtClean="0"/>
              <a:t> por delante con la cresta </a:t>
            </a:r>
            <a:r>
              <a:rPr lang="es-MX" dirty="0" err="1" smtClean="0"/>
              <a:t>turbinal</a:t>
            </a:r>
            <a:r>
              <a:rPr lang="es-MX" dirty="0" smtClean="0"/>
              <a:t> superior del palatino.  El cornete superior, en cambio, se une por su extremidad anterior a la parte media del borde adherente del cornete medio, en tanto que su extremidad  posterior termina en el límite posterior de las masas laterales.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Más arriba  del cornete superior se encuentran, a veces, otros dos pequeños cornetes. Uno de ellos, llamado cornete de </a:t>
            </a:r>
            <a:r>
              <a:rPr lang="es-MX" dirty="0" err="1" smtClean="0"/>
              <a:t>Santorini</a:t>
            </a:r>
            <a:r>
              <a:rPr lang="es-MX" dirty="0" smtClean="0"/>
              <a:t>, es más constante y, cuando existen ambos, es mayor que el otro.  Este, cuando existe, está situado cerca de la lámina horizontal y recibe el nombre de cornete de </a:t>
            </a:r>
            <a:r>
              <a:rPr lang="es-MX" dirty="0" err="1" smtClean="0"/>
              <a:t>Zuckerkandl</a:t>
            </a:r>
            <a:r>
              <a:rPr lang="es-MX" dirty="0" smtClean="0"/>
              <a:t>.</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692696"/>
            <a:ext cx="8686800" cy="5314595"/>
          </a:xfrm>
        </p:spPr>
        <p:txBody>
          <a:bodyPr>
            <a:normAutofit/>
          </a:bodyPr>
          <a:lstStyle/>
          <a:p>
            <a:r>
              <a:rPr lang="es-MX" dirty="0" smtClean="0"/>
              <a:t>Las caras externas de los cornetes y las internas de las masas laterales limitan unos espacios llamados meatos: superior y medio. Estos presentan en su pared externa, o sea la interna de la masa lateral, diversos orificios por donde las celdillas etmoidales comunican con las </a:t>
            </a:r>
            <a:r>
              <a:rPr lang="es-MX" dirty="0" err="1" smtClean="0"/>
              <a:t>fosdas</a:t>
            </a:r>
            <a:r>
              <a:rPr lang="es-MX" dirty="0" smtClean="0"/>
              <a:t> nasales. De la parte anterior del meato medio se desprende una lámina delgada o apófisis unciforme, que se dirige hacia abajo y atrás, atravesando el orificio del seno maxilar. </a:t>
            </a:r>
            <a:endParaRPr lang="es-MX"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r>
              <a:rPr lang="es-MX" dirty="0" smtClean="0"/>
              <a:t>En su terminación se bifurca en dos láminas: una inferior, se articula con la apófisis etmoidal del cornete inferior, y la otra, superior, se articula con el borde de la abertura del seno mencionado. De esta manera, divide el orificio del seno maxilar en tres orificios secundarios. En el meato medio y por detrás de la apófisis unciforme se aprecia un levantamiento que corresponde a una celdilla etmoidal constante, llamado bula etmoidal.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ESTRUCTURA </a:t>
            </a:r>
          </a:p>
          <a:p>
            <a:r>
              <a:rPr lang="es-MX" dirty="0" smtClean="0"/>
              <a:t>Está formado el etmoides por láminas muy delgadas de tejido compacto, que en las masas </a:t>
            </a:r>
            <a:r>
              <a:rPr lang="es-MX" dirty="0" err="1" smtClean="0"/>
              <a:t>latrerales</a:t>
            </a:r>
            <a:r>
              <a:rPr lang="es-MX" dirty="0" smtClean="0"/>
              <a:t> circunscriben las celdillas o </a:t>
            </a:r>
            <a:r>
              <a:rPr lang="es-MX" dirty="0" err="1" smtClean="0"/>
              <a:t>semiceldillas</a:t>
            </a:r>
            <a:r>
              <a:rPr lang="es-MX" dirty="0" smtClean="0"/>
              <a:t>, y solamente en la apófisis crista </a:t>
            </a:r>
            <a:r>
              <a:rPr lang="es-MX" dirty="0" err="1" smtClean="0"/>
              <a:t>galli</a:t>
            </a:r>
            <a:r>
              <a:rPr lang="es-MX" dirty="0" smtClean="0"/>
              <a:t> se </a:t>
            </a:r>
            <a:r>
              <a:rPr lang="es-MX" dirty="0" err="1" smtClean="0"/>
              <a:t>ncuentra</a:t>
            </a:r>
            <a:r>
              <a:rPr lang="es-MX" dirty="0" smtClean="0"/>
              <a:t> una pequeña cantidad de tejido esponjoso.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980728"/>
            <a:ext cx="8686800" cy="5026563"/>
          </a:xfrm>
        </p:spPr>
        <p:txBody>
          <a:bodyPr>
            <a:normAutofit/>
          </a:bodyPr>
          <a:lstStyle/>
          <a:p>
            <a:r>
              <a:rPr lang="es-MX" dirty="0" smtClean="0"/>
              <a:t>Es un hueso impar colocado en la parte media y anterior de la base del cráneo, por detrás del etmoides y del frontal y delante del occipital. </a:t>
            </a:r>
          </a:p>
          <a:p>
            <a:endParaRPr lang="es-MX" dirty="0"/>
          </a:p>
        </p:txBody>
      </p:sp>
      <p:sp>
        <p:nvSpPr>
          <p:cNvPr id="3" name="2 Título"/>
          <p:cNvSpPr>
            <a:spLocks noGrp="1"/>
          </p:cNvSpPr>
          <p:nvPr>
            <p:ph type="title"/>
          </p:nvPr>
        </p:nvSpPr>
        <p:spPr>
          <a:xfrm>
            <a:off x="467544" y="332656"/>
            <a:ext cx="8229600" cy="1143000"/>
          </a:xfrm>
        </p:spPr>
        <p:txBody>
          <a:bodyPr>
            <a:normAutofit fontScale="90000"/>
          </a:bodyPr>
          <a:lstStyle/>
          <a:p>
            <a:r>
              <a:rPr lang="es-MX" i="1" u="sng" dirty="0" smtClean="0">
                <a:solidFill>
                  <a:srgbClr val="FF0000"/>
                </a:solidFill>
              </a:rPr>
              <a:t>ESFENOIDES</a:t>
            </a:r>
            <a:r>
              <a:rPr lang="es-MX" dirty="0" smtClean="0">
                <a:solidFill>
                  <a:srgbClr val="FF0000"/>
                </a:solidFill>
              </a:rPr>
              <a:t> </a:t>
            </a:r>
            <a:br>
              <a:rPr lang="es-MX" dirty="0" smtClean="0">
                <a:solidFill>
                  <a:srgbClr val="FF0000"/>
                </a:solidFill>
              </a:rPr>
            </a:br>
            <a:endParaRPr lang="es-MX" dirty="0">
              <a:solidFill>
                <a:srgbClr val="FF0000"/>
              </a:solidFill>
            </a:endParaRPr>
          </a:p>
        </p:txBody>
      </p:sp>
      <p:pic>
        <p:nvPicPr>
          <p:cNvPr id="8" name="7 Imagen" descr="ESFENOIDES5.jpg"/>
          <p:cNvPicPr>
            <a:picLocks noChangeAspect="1"/>
          </p:cNvPicPr>
          <p:nvPr/>
        </p:nvPicPr>
        <p:blipFill>
          <a:blip r:embed="rId2" cstate="print"/>
          <a:stretch>
            <a:fillRect/>
          </a:stretch>
        </p:blipFill>
        <p:spPr>
          <a:xfrm>
            <a:off x="1691680" y="2276872"/>
            <a:ext cx="5472608" cy="3367759"/>
          </a:xfrm>
          <a:prstGeom prst="rect">
            <a:avLst/>
          </a:prstGeo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Lateralmente, limita con los huesos temporales, aunque está situado algo más adelante que ellos Posee un cuerpo que ocupa la parte central y tiene forma más o menos cúbica.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0"/>
            <a:ext cx="8686800" cy="6007291"/>
          </a:xfrm>
        </p:spPr>
        <p:txBody>
          <a:bodyPr/>
          <a:lstStyle/>
          <a:p>
            <a:r>
              <a:rPr lang="es-MX" dirty="0" smtClean="0"/>
              <a:t>De él parten, hacia los lados, cuatro apófisis simétricamente colocadas por pares y llamadas pequeñas y grandes alas; otras dos, dirigidas hacia abajo, reciben  el nombre de apófisis pterigoides.</a:t>
            </a:r>
            <a:endParaRPr lang="es-MX" dirty="0"/>
          </a:p>
        </p:txBody>
      </p:sp>
      <p:pic>
        <p:nvPicPr>
          <p:cNvPr id="4" name="3 Imagen" descr="ESFENOIDES4.jpg"/>
          <p:cNvPicPr>
            <a:picLocks noChangeAspect="1"/>
          </p:cNvPicPr>
          <p:nvPr/>
        </p:nvPicPr>
        <p:blipFill>
          <a:blip r:embed="rId2" cstate="print"/>
          <a:stretch>
            <a:fillRect/>
          </a:stretch>
        </p:blipFill>
        <p:spPr>
          <a:xfrm>
            <a:off x="2339752" y="1628800"/>
            <a:ext cx="6552728" cy="4735370"/>
          </a:xfrm>
          <a:prstGeom prst="rect">
            <a:avLst/>
          </a:prstGeo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CUERPO DEL ESFENOIDES. Cara superior. Presenta en la parte anterior de la línea media una cresta, la que en el cráneo articulado se continua con el borde posterior de la apófisis crista </a:t>
            </a:r>
            <a:r>
              <a:rPr lang="es-MX" dirty="0" err="1" smtClean="0"/>
              <a:t>galli</a:t>
            </a:r>
            <a:r>
              <a:rPr lang="es-MX" dirty="0" smtClean="0"/>
              <a:t>. Esta cresta termina anteriormente a favor de una prolongación ósea llamada proceso etmoidal del esfenoides, porque se articula con el etmoides. </a:t>
            </a:r>
            <a:endParaRPr lang="es-MX" dirty="0"/>
          </a:p>
        </p:txBody>
      </p:sp>
      <p:sp>
        <p:nvSpPr>
          <p:cNvPr id="3" name="2 Título"/>
          <p:cNvSpPr>
            <a:spLocks noGrp="1"/>
          </p:cNvSpPr>
          <p:nvPr>
            <p:ph type="title"/>
          </p:nvPr>
        </p:nvSpPr>
        <p:spPr/>
        <p:txBody>
          <a:bodyPr/>
          <a:lstStyle/>
          <a:p>
            <a:endParaRPr lang="es-MX"/>
          </a:p>
        </p:txBody>
      </p:sp>
      <p:pic>
        <p:nvPicPr>
          <p:cNvPr id="4" name="3 Imagen" descr="ESFENOIDES.bmp"/>
          <p:cNvPicPr>
            <a:picLocks noChangeAspect="1"/>
          </p:cNvPicPr>
          <p:nvPr/>
        </p:nvPicPr>
        <p:blipFill>
          <a:blip r:embed="rId2" cstate="print"/>
          <a:stretch>
            <a:fillRect/>
          </a:stretch>
        </p:blipFill>
        <p:spPr>
          <a:xfrm>
            <a:off x="5076056" y="4581128"/>
            <a:ext cx="4063849" cy="194421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571480"/>
            <a:ext cx="9144000" cy="5435811"/>
          </a:xfrm>
        </p:spPr>
        <p:txBody>
          <a:bodyPr/>
          <a:lstStyle/>
          <a:p>
            <a:pPr>
              <a:buNone/>
            </a:pPr>
            <a:r>
              <a:rPr lang="es-MX" dirty="0" smtClean="0"/>
              <a:t>El esqueleto  del cráneo está formado por 8  huesos: </a:t>
            </a:r>
          </a:p>
          <a:p>
            <a:r>
              <a:rPr lang="es-MX" dirty="0" smtClean="0"/>
              <a:t>Cuatro (dos temporales y dos parietales) son pares  y simétricamente colocados. </a:t>
            </a:r>
          </a:p>
          <a:p>
            <a:r>
              <a:rPr lang="es-MX" dirty="0" smtClean="0"/>
              <a:t>Los otros cuatro (frontal, etmoides, esfenoides  y occipital) son impares y están en la </a:t>
            </a:r>
            <a:r>
              <a:rPr lang="es-MX" dirty="0" err="1" smtClean="0"/>
              <a:t>linea</a:t>
            </a:r>
            <a:r>
              <a:rPr lang="es-MX" dirty="0" smtClean="0"/>
              <a:t> media. </a:t>
            </a:r>
            <a:endParaRPr lang="es-MX" dirty="0"/>
          </a:p>
        </p:txBody>
      </p:sp>
      <p:sp>
        <p:nvSpPr>
          <p:cNvPr id="3" name="2 Título"/>
          <p:cNvSpPr>
            <a:spLocks noGrp="1"/>
          </p:cNvSpPr>
          <p:nvPr>
            <p:ph type="title"/>
          </p:nvPr>
        </p:nvSpPr>
        <p:spPr>
          <a:xfrm>
            <a:off x="928662" y="285728"/>
            <a:ext cx="7758138" cy="500066"/>
          </a:xfrm>
        </p:spPr>
        <p:txBody>
          <a:bodyPr>
            <a:normAutofit fontScale="90000"/>
          </a:bodyPr>
          <a:lstStyle/>
          <a:p>
            <a:r>
              <a:rPr lang="es-MX" dirty="0" smtClean="0"/>
              <a:t>Huesos del </a:t>
            </a:r>
            <a:r>
              <a:rPr lang="es-MX" dirty="0" err="1" smtClean="0"/>
              <a:t>Craneo</a:t>
            </a:r>
            <a:r>
              <a:rPr lang="es-MX" dirty="0" smtClean="0"/>
              <a:t> </a:t>
            </a:r>
            <a:br>
              <a:rPr lang="es-MX" dirty="0" smtClean="0"/>
            </a:br>
            <a:endParaRPr lang="es-MX" dirty="0"/>
          </a:p>
        </p:txBody>
      </p:sp>
      <p:pic>
        <p:nvPicPr>
          <p:cNvPr id="4" name="3 Imagen" descr="C7.bmp"/>
          <p:cNvPicPr>
            <a:picLocks noChangeAspect="1"/>
          </p:cNvPicPr>
          <p:nvPr/>
        </p:nvPicPr>
        <p:blipFill>
          <a:blip r:embed="rId2" cstate="print"/>
          <a:stretch>
            <a:fillRect/>
          </a:stretch>
        </p:blipFill>
        <p:spPr>
          <a:xfrm>
            <a:off x="4714876" y="2674937"/>
            <a:ext cx="4429124" cy="4183064"/>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A los de la cresta existe una superficie lisa, algo cóncava transversalmente, que se prolonga en el cráneo articulado con el canal olfativo; esta superficie o </a:t>
            </a:r>
            <a:r>
              <a:rPr lang="es-MX" dirty="0" err="1" smtClean="0"/>
              <a:t>jugum</a:t>
            </a:r>
            <a:r>
              <a:rPr lang="es-MX" dirty="0" smtClean="0"/>
              <a:t> esfenoidal presenta anteriormente un borde transversal que se articula con la lámina horizontal del etmoides.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Por detrás del </a:t>
            </a:r>
            <a:r>
              <a:rPr lang="es-MX" dirty="0" err="1" smtClean="0"/>
              <a:t>jugum</a:t>
            </a:r>
            <a:r>
              <a:rPr lang="es-MX" dirty="0" smtClean="0"/>
              <a:t> se observa un canal transversal o canal óptico, que sirve para alojar el quiasma de los nervios ópticos y se termina a cada lado en los agujeros ópticos, abiertos en la base de las pequeñas alas.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El borde posterior del canal óptico es una cresta transversal que ostenta en su parte media el tubérculo pituitario y sirve de límite anterior a la fosa pituitaria o silla turca, donde se aloja la glándula pituitaria o apófisis.   </a:t>
            </a:r>
          </a:p>
          <a:p>
            <a:endParaRPr lang="es-MX" dirty="0" smtClean="0"/>
          </a:p>
          <a:p>
            <a:endParaRPr lang="es-MX" dirty="0" smtClean="0"/>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0"/>
            <a:ext cx="9144000" cy="6007291"/>
          </a:xfrm>
        </p:spPr>
        <p:txBody>
          <a:bodyPr/>
          <a:lstStyle/>
          <a:p>
            <a:r>
              <a:rPr lang="es-MX" dirty="0" smtClean="0"/>
              <a:t>A los lados  de la fosa pituitaria, en el lugar donde las grandes alas se unen, existe un canal </a:t>
            </a:r>
            <a:r>
              <a:rPr lang="es-MX" dirty="0" err="1" smtClean="0"/>
              <a:t>anteroposterior</a:t>
            </a:r>
            <a:r>
              <a:rPr lang="es-MX" dirty="0" smtClean="0"/>
              <a:t>, llamado canal </a:t>
            </a:r>
            <a:r>
              <a:rPr lang="es-MX" dirty="0" err="1" smtClean="0"/>
              <a:t>carotídeo</a:t>
            </a:r>
            <a:r>
              <a:rPr lang="es-MX" dirty="0" smtClean="0"/>
              <a:t> o canal del seno </a:t>
            </a:r>
            <a:r>
              <a:rPr lang="es-MX" dirty="0" err="1" smtClean="0"/>
              <a:t>cabernoso</a:t>
            </a:r>
            <a:r>
              <a:rPr lang="es-MX" dirty="0" smtClean="0"/>
              <a:t>. La silla turca lleva por detrás la lámina </a:t>
            </a:r>
            <a:r>
              <a:rPr lang="es-MX" dirty="0" err="1" smtClean="0"/>
              <a:t>cuádrilatera</a:t>
            </a:r>
            <a:r>
              <a:rPr lang="es-MX" dirty="0" smtClean="0"/>
              <a:t> a manera de respaldo.</a:t>
            </a:r>
            <a:endParaRPr lang="es-MX" dirty="0"/>
          </a:p>
        </p:txBody>
      </p:sp>
      <p:pic>
        <p:nvPicPr>
          <p:cNvPr id="4" name="3 Imagen" descr="silla.turca1.jpg"/>
          <p:cNvPicPr>
            <a:picLocks noChangeAspect="1"/>
          </p:cNvPicPr>
          <p:nvPr/>
        </p:nvPicPr>
        <p:blipFill>
          <a:blip r:embed="rId2" cstate="print"/>
          <a:stretch>
            <a:fillRect/>
          </a:stretch>
        </p:blipFill>
        <p:spPr>
          <a:xfrm>
            <a:off x="0" y="2123924"/>
            <a:ext cx="4824536" cy="4734076"/>
          </a:xfrm>
          <a:prstGeom prst="rect">
            <a:avLst/>
          </a:prstGeom>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0"/>
            <a:ext cx="9144000" cy="6007291"/>
          </a:xfrm>
        </p:spPr>
        <p:txBody>
          <a:bodyPr>
            <a:normAutofit/>
          </a:bodyPr>
          <a:lstStyle/>
          <a:p>
            <a:r>
              <a:rPr lang="es-MX" dirty="0" smtClean="0"/>
              <a:t>Dicha lámina presenta una cara posterior inclinada hacia abajo y atrás, que  se continúa con el canal basilar, y otra cara anterior, que forma el respaldo de la silla turca. Su borde superior termina a los lados en un tubérculo  apófisis </a:t>
            </a:r>
            <a:r>
              <a:rPr lang="es-MX" dirty="0" err="1" smtClean="0"/>
              <a:t>clinoides</a:t>
            </a:r>
            <a:r>
              <a:rPr lang="es-MX" dirty="0" smtClean="0"/>
              <a:t> posterior. </a:t>
            </a:r>
            <a:endParaRPr lang="es-MX" dirty="0"/>
          </a:p>
        </p:txBody>
      </p:sp>
      <p:pic>
        <p:nvPicPr>
          <p:cNvPr id="3" name="2 Imagen" descr="apof.clinoides.ant.jpg"/>
          <p:cNvPicPr>
            <a:picLocks noChangeAspect="1"/>
          </p:cNvPicPr>
          <p:nvPr/>
        </p:nvPicPr>
        <p:blipFill>
          <a:blip r:embed="rId2" cstate="print"/>
          <a:stretch>
            <a:fillRect/>
          </a:stretch>
        </p:blipFill>
        <p:spPr>
          <a:xfrm>
            <a:off x="5831632" y="2583977"/>
            <a:ext cx="3312368" cy="4274023"/>
          </a:xfrm>
          <a:prstGeom prst="rect">
            <a:avLst/>
          </a:prstGeom>
        </p:spPr>
      </p:pic>
      <p:pic>
        <p:nvPicPr>
          <p:cNvPr id="4" name="3 Imagen" descr="apof.clinoides.jpg"/>
          <p:cNvPicPr>
            <a:picLocks noChangeAspect="1"/>
          </p:cNvPicPr>
          <p:nvPr/>
        </p:nvPicPr>
        <p:blipFill>
          <a:blip r:embed="rId3" cstate="print"/>
          <a:stretch>
            <a:fillRect/>
          </a:stretch>
        </p:blipFill>
        <p:spPr>
          <a:xfrm>
            <a:off x="0" y="2636912"/>
            <a:ext cx="4385546" cy="4221088"/>
          </a:xfrm>
          <a:prstGeom prst="rect">
            <a:avLst/>
          </a:prstGeom>
        </p:spPr>
      </p:pic>
      <p:pic>
        <p:nvPicPr>
          <p:cNvPr id="5" name="4 Imagen" descr="apof.clinoides2.jpg"/>
          <p:cNvPicPr>
            <a:picLocks noChangeAspect="1"/>
          </p:cNvPicPr>
          <p:nvPr/>
        </p:nvPicPr>
        <p:blipFill>
          <a:blip r:embed="rId4" cstate="print"/>
          <a:stretch>
            <a:fillRect/>
          </a:stretch>
        </p:blipFill>
        <p:spPr>
          <a:xfrm>
            <a:off x="4427984" y="2492895"/>
            <a:ext cx="1368152" cy="1671026"/>
          </a:xfrm>
          <a:prstGeom prst="rect">
            <a:avLst/>
          </a:prstGeom>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El borde inferior se confunde con el hueso y los laterales presentan dos escotaduras: una superior, por donde pasa el nervio motor ocular común, y otra inferior, en relación con el seno petroso inferior; en medio de ellas existe, a menudo, otra pequeña para el motor ocular externo.</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20000"/>
          </a:bodyPr>
          <a:lstStyle/>
          <a:p>
            <a:r>
              <a:rPr lang="es-MX" dirty="0" smtClean="0"/>
              <a:t>Cara inferior: Lleva en la </a:t>
            </a:r>
            <a:r>
              <a:rPr lang="es-MX" dirty="0" err="1" smtClean="0"/>
              <a:t>linea</a:t>
            </a:r>
            <a:r>
              <a:rPr lang="es-MX" dirty="0" smtClean="0"/>
              <a:t> media la cresta esfenoidal superior muy saliente en su parte delantera donde se continúa con la cresta esfenoidal superior, formando el pico del  </a:t>
            </a:r>
            <a:r>
              <a:rPr lang="es-MX" dirty="0" err="1" smtClean="0"/>
              <a:t>esfenooides</a:t>
            </a:r>
            <a:r>
              <a:rPr lang="es-MX" dirty="0" smtClean="0"/>
              <a:t>. La cresta inferior se articula con el borde inferior del vómer que  tiene forma de ángulo diedro y se constituye así el canal </a:t>
            </a:r>
            <a:r>
              <a:rPr lang="es-MX" dirty="0" err="1" smtClean="0"/>
              <a:t>esfenovomeriano</a:t>
            </a:r>
            <a:r>
              <a:rPr lang="es-MX" dirty="0" smtClean="0"/>
              <a:t> medio, comprendido entre la cresta y el fondo del canal </a:t>
            </a:r>
            <a:r>
              <a:rPr lang="es-MX" dirty="0" err="1" smtClean="0"/>
              <a:t>vomeriano</a:t>
            </a:r>
            <a:r>
              <a:rPr lang="es-MX" dirty="0" smtClean="0"/>
              <a:t>. A los lados de la cresta inferior existen  unas superficies lisas de forma triangular de base interna que forma la parte más superior del techo de las fosas nasales. Mas hacia afuera se desprenden hacia abajo las apófisis pterigoides.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20000"/>
          </a:bodyPr>
          <a:lstStyle/>
          <a:p>
            <a:r>
              <a:rPr lang="es-MX" dirty="0" smtClean="0"/>
              <a:t>Cara anterior: Forma parte de la bóveda, de las fosas nasales y está limitada por arriba por el borde anterior de lámina horizontal o proceso etmoidal, que se articula con la lámina cribosa del  etmoides. En la línea media presenta la cresta esfenoidal anterior que va a articularse con el borde posterior de la lámina  perpendicular del etmoides. A los lados de la cresta se observan un canal vertical,  que lleva el orificio por donde se abren los senos esfenoidales, y más afuera  las </a:t>
            </a:r>
            <a:r>
              <a:rPr lang="es-MX" dirty="0" err="1" smtClean="0"/>
              <a:t>semiceldillas</a:t>
            </a:r>
            <a:r>
              <a:rPr lang="es-MX" dirty="0" smtClean="0"/>
              <a:t> esfenoidales las cuales en el cráneo articulado se completan con las </a:t>
            </a:r>
            <a:r>
              <a:rPr lang="es-MX" dirty="0" err="1" smtClean="0"/>
              <a:t>semiceldillas</a:t>
            </a:r>
            <a:r>
              <a:rPr lang="es-MX" dirty="0" smtClean="0"/>
              <a:t> etmoidales posteriores, formando las  celdillas </a:t>
            </a:r>
            <a:r>
              <a:rPr lang="es-MX" dirty="0" err="1" smtClean="0"/>
              <a:t>esfenoetmoidales</a:t>
            </a:r>
            <a:endParaRPr lang="es-MX" dirty="0" smtClean="0"/>
          </a:p>
          <a:p>
            <a:endParaRPr lang="es-MX" dirty="0" smtClean="0"/>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a:bodyPr>
          <a:lstStyle/>
          <a:p>
            <a:r>
              <a:rPr lang="es-MX" dirty="0" smtClean="0"/>
              <a:t>. Cara posterior: Es una superficie de forma más o menos rectangular, soldada tan íntimamente con la apófisis basilar del occipital que el adulto solamente se puede lograr la separación por  medio de un corte de sierra. Caras laterales: De la parte </a:t>
            </a:r>
            <a:r>
              <a:rPr lang="es-MX" dirty="0" err="1" smtClean="0"/>
              <a:t>superoanterior</a:t>
            </a:r>
            <a:r>
              <a:rPr lang="es-MX" dirty="0" smtClean="0"/>
              <a:t> nacen las pequeñas alas, circunscribiendo el agujero óptico como expansiones laterales del </a:t>
            </a:r>
            <a:r>
              <a:rPr lang="es-MX" dirty="0" err="1" smtClean="0"/>
              <a:t>jugum</a:t>
            </a:r>
            <a:r>
              <a:rPr lang="es-MX" dirty="0" smtClean="0"/>
              <a:t>; más abajo a todo lo ancho del cuerpo se  originan las grandes alas por debajo de un canal llamado canal cavernoso o canal </a:t>
            </a:r>
            <a:r>
              <a:rPr lang="es-MX" dirty="0" err="1" smtClean="0"/>
              <a:t>carotídeo</a:t>
            </a:r>
            <a:r>
              <a:rPr lang="es-MX" dirty="0" smtClean="0"/>
              <a:t>.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El espacio comprendido entre las bases de las alas mayores y menores forman la parte interna de la hendidura esfenoidal.</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3000372"/>
            <a:ext cx="9144000" cy="3006919"/>
          </a:xfrm>
        </p:spPr>
        <p:txBody>
          <a:bodyPr/>
          <a:lstStyle/>
          <a:p>
            <a:r>
              <a:rPr lang="es-MX" dirty="0" smtClean="0"/>
              <a:t> Es  un hueso plano e impar situado  en la parte  anterior   del cráneo. </a:t>
            </a:r>
          </a:p>
          <a:p>
            <a:r>
              <a:rPr lang="es-MX" dirty="0" smtClean="0"/>
              <a:t>Presenta una </a:t>
            </a:r>
            <a:r>
              <a:rPr lang="es-MX" b="1" i="1" dirty="0" smtClean="0"/>
              <a:t>porción  vertical superior  </a:t>
            </a:r>
            <a:r>
              <a:rPr lang="es-MX" dirty="0" smtClean="0"/>
              <a:t>que contribuye  a formar la bóveda craneana y  otra </a:t>
            </a:r>
            <a:r>
              <a:rPr lang="es-MX" b="1" i="1" dirty="0" smtClean="0"/>
              <a:t>horizontal inferior</a:t>
            </a:r>
            <a:r>
              <a:rPr lang="es-MX" dirty="0" smtClean="0"/>
              <a:t>  que constituye parte de la bóveda de las cavidades orbitarias. </a:t>
            </a:r>
          </a:p>
        </p:txBody>
      </p:sp>
      <p:sp>
        <p:nvSpPr>
          <p:cNvPr id="3" name="2 Título"/>
          <p:cNvSpPr>
            <a:spLocks noGrp="1"/>
          </p:cNvSpPr>
          <p:nvPr>
            <p:ph type="title"/>
          </p:nvPr>
        </p:nvSpPr>
        <p:spPr>
          <a:xfrm>
            <a:off x="251520" y="0"/>
            <a:ext cx="8208912" cy="1340768"/>
          </a:xfrm>
        </p:spPr>
        <p:txBody>
          <a:bodyPr/>
          <a:lstStyle/>
          <a:p>
            <a:r>
              <a:rPr lang="es-MX" i="1" u="sng" dirty="0" smtClean="0">
                <a:solidFill>
                  <a:srgbClr val="FF0000"/>
                </a:solidFill>
              </a:rPr>
              <a:t>FRONTAL</a:t>
            </a:r>
            <a:endParaRPr lang="es-MX" i="1" u="sng" dirty="0">
              <a:solidFill>
                <a:srgbClr val="FF0000"/>
              </a:solidFill>
            </a:endParaRPr>
          </a:p>
        </p:txBody>
      </p:sp>
      <p:pic>
        <p:nvPicPr>
          <p:cNvPr id="7" name="6 Imagen" descr="H.FRONTAL3.bmp"/>
          <p:cNvPicPr>
            <a:picLocks noChangeAspect="1"/>
          </p:cNvPicPr>
          <p:nvPr/>
        </p:nvPicPr>
        <p:blipFill>
          <a:blip r:embed="rId2" cstate="print"/>
          <a:stretch>
            <a:fillRect/>
          </a:stretch>
        </p:blipFill>
        <p:spPr>
          <a:xfrm>
            <a:off x="3491880" y="188640"/>
            <a:ext cx="2811732" cy="2811732"/>
          </a:xfrm>
          <a:prstGeom prst="rect">
            <a:avLst/>
          </a:prstGeom>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548680"/>
            <a:ext cx="9144000" cy="5458611"/>
          </a:xfrm>
        </p:spPr>
        <p:txBody>
          <a:bodyPr>
            <a:normAutofit/>
          </a:bodyPr>
          <a:lstStyle/>
          <a:p>
            <a:pPr>
              <a:buNone/>
            </a:pPr>
            <a:r>
              <a:rPr lang="es-MX" dirty="0" smtClean="0"/>
              <a:t>  </a:t>
            </a:r>
          </a:p>
          <a:p>
            <a:r>
              <a:rPr lang="es-MX" dirty="0" smtClean="0"/>
              <a:t> Tienen forma triangular con base interna y vértice externo. Situadas horizontalmente, nacen por dos raíces: una superior , aplanada de arriba abajo, y otra </a:t>
            </a:r>
            <a:r>
              <a:rPr lang="es-MX" dirty="0" err="1" smtClean="0"/>
              <a:t>posteroinferior</a:t>
            </a:r>
            <a:r>
              <a:rPr lang="es-MX" dirty="0" smtClean="0"/>
              <a:t>, rodeando entre ambas el agujero óptico por donde pasan el nervio óptico y la arteria oftálmica.     </a:t>
            </a:r>
          </a:p>
          <a:p>
            <a:endParaRPr lang="es-MX" dirty="0"/>
          </a:p>
        </p:txBody>
      </p:sp>
      <p:sp>
        <p:nvSpPr>
          <p:cNvPr id="3" name="2 Título"/>
          <p:cNvSpPr>
            <a:spLocks noGrp="1"/>
          </p:cNvSpPr>
          <p:nvPr>
            <p:ph type="title"/>
          </p:nvPr>
        </p:nvSpPr>
        <p:spPr>
          <a:xfrm>
            <a:off x="0" y="0"/>
            <a:ext cx="9144000" cy="980728"/>
          </a:xfrm>
        </p:spPr>
        <p:txBody>
          <a:bodyPr>
            <a:normAutofit/>
          </a:bodyPr>
          <a:lstStyle/>
          <a:p>
            <a:r>
              <a:rPr lang="es-MX" sz="2800" dirty="0" smtClean="0"/>
              <a:t>PEQUEÑAS ALAS O APOFISIS DE INGRASSIAS </a:t>
            </a:r>
            <a:endParaRPr lang="es-MX" sz="2800" dirty="0"/>
          </a:p>
        </p:txBody>
      </p:sp>
      <p:pic>
        <p:nvPicPr>
          <p:cNvPr id="4" name="3 Imagen" descr="ESFENOIDES4.jpg"/>
          <p:cNvPicPr>
            <a:picLocks noChangeAspect="1"/>
          </p:cNvPicPr>
          <p:nvPr/>
        </p:nvPicPr>
        <p:blipFill>
          <a:blip r:embed="rId2" cstate="print"/>
          <a:stretch>
            <a:fillRect/>
          </a:stretch>
        </p:blipFill>
        <p:spPr>
          <a:xfrm>
            <a:off x="3995936" y="3137718"/>
            <a:ext cx="5148064" cy="3720281"/>
          </a:xfrm>
          <a:prstGeom prst="rect">
            <a:avLst/>
          </a:prstGeom>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Su cara superior forma parte de la base del cráneo, en tanto que la inferior entra en la  constitución de la parte más posterior del techo de las orbitas El borde anterior se articula con la porción horizontal del frontal. El posterior es delgado por fuera y grueso por dentro; aquí forma, al terminar, un saliente denominado apófisis </a:t>
            </a:r>
            <a:r>
              <a:rPr lang="es-MX" dirty="0" err="1" smtClean="0"/>
              <a:t>clinoides</a:t>
            </a:r>
            <a:r>
              <a:rPr lang="es-MX" dirty="0" smtClean="0"/>
              <a:t> </a:t>
            </a:r>
            <a:r>
              <a:rPr lang="es-MX" dirty="0" err="1" smtClean="0"/>
              <a:t>anterior;el</a:t>
            </a:r>
            <a:r>
              <a:rPr lang="es-MX" dirty="0" smtClean="0"/>
              <a:t> vértice externo, muy afiliado, se conoce con el nombre de apófisis </a:t>
            </a:r>
            <a:r>
              <a:rPr lang="es-MX" dirty="0" err="1" smtClean="0"/>
              <a:t>xifoide</a:t>
            </a:r>
            <a:r>
              <a:rPr lang="es-MX" dirty="0" smtClean="0"/>
              <a:t> o ensiforme.</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980728"/>
            <a:ext cx="8686800" cy="5026563"/>
          </a:xfrm>
        </p:spPr>
        <p:txBody>
          <a:bodyPr/>
          <a:lstStyle/>
          <a:p>
            <a:r>
              <a:rPr lang="es-MX" dirty="0" smtClean="0"/>
              <a:t>Poseen una cara </a:t>
            </a:r>
            <a:r>
              <a:rPr lang="es-MX" dirty="0" err="1" smtClean="0"/>
              <a:t>superointerna</a:t>
            </a:r>
            <a:r>
              <a:rPr lang="es-MX" dirty="0" smtClean="0"/>
              <a:t> o </a:t>
            </a:r>
            <a:r>
              <a:rPr lang="es-MX" dirty="0" err="1" smtClean="0"/>
              <a:t>endocraneana</a:t>
            </a:r>
            <a:r>
              <a:rPr lang="es-MX" dirty="0" smtClean="0"/>
              <a:t>, otra </a:t>
            </a:r>
            <a:r>
              <a:rPr lang="es-MX" dirty="0" err="1" smtClean="0"/>
              <a:t>inferointerna</a:t>
            </a:r>
            <a:r>
              <a:rPr lang="es-MX" dirty="0" smtClean="0"/>
              <a:t> o </a:t>
            </a:r>
            <a:r>
              <a:rPr lang="es-MX" dirty="0" err="1" smtClean="0"/>
              <a:t>exocraneana</a:t>
            </a:r>
            <a:r>
              <a:rPr lang="es-MX" dirty="0" smtClean="0"/>
              <a:t> y dos bordes, uno externo y otro interno. </a:t>
            </a:r>
          </a:p>
          <a:p>
            <a:endParaRPr lang="es-MX" dirty="0"/>
          </a:p>
        </p:txBody>
      </p:sp>
      <p:sp>
        <p:nvSpPr>
          <p:cNvPr id="3" name="2 Título"/>
          <p:cNvSpPr>
            <a:spLocks noGrp="1"/>
          </p:cNvSpPr>
          <p:nvPr>
            <p:ph type="title"/>
          </p:nvPr>
        </p:nvSpPr>
        <p:spPr>
          <a:xfrm>
            <a:off x="0" y="0"/>
            <a:ext cx="9144000" cy="1340768"/>
          </a:xfrm>
        </p:spPr>
        <p:txBody>
          <a:bodyPr>
            <a:normAutofit/>
          </a:bodyPr>
          <a:lstStyle/>
          <a:p>
            <a:r>
              <a:rPr lang="es-MX" dirty="0" smtClean="0"/>
              <a:t>GRANDES ALAS </a:t>
            </a:r>
            <a:endParaRPr lang="es-MX" dirty="0"/>
          </a:p>
        </p:txBody>
      </p:sp>
      <p:pic>
        <p:nvPicPr>
          <p:cNvPr id="4" name="3 Imagen" descr="ESFENOIDES4.jpg"/>
          <p:cNvPicPr>
            <a:picLocks noChangeAspect="1"/>
          </p:cNvPicPr>
          <p:nvPr/>
        </p:nvPicPr>
        <p:blipFill>
          <a:blip r:embed="rId2" cstate="print"/>
          <a:stretch>
            <a:fillRect/>
          </a:stretch>
        </p:blipFill>
        <p:spPr>
          <a:xfrm>
            <a:off x="0" y="2305126"/>
            <a:ext cx="6300192" cy="4552873"/>
          </a:xfrm>
          <a:prstGeom prst="rect">
            <a:avLst/>
          </a:prstGeom>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La cara </a:t>
            </a:r>
            <a:r>
              <a:rPr lang="es-MX" dirty="0" err="1" smtClean="0"/>
              <a:t>endocraneana</a:t>
            </a:r>
            <a:r>
              <a:rPr lang="es-MX" dirty="0" smtClean="0"/>
              <a:t> está vuelta hacia arriba y atrás, es cóncava y presenta en su parte interna o base varios orificios. El anterior, situado cerca de la hendidura esfenoidal, se llama agujero redondo mayor y da paso al nervio maxilar superior.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Por detrás de él existe otro agujero de forma ovalada o agujero oval, por donde atraviesa el nervio maxilar inferior. Más atrás y por fuera de esta último orificio, se encuentra el agujero redondo menor, que deja pasar la arteria </a:t>
            </a:r>
            <a:r>
              <a:rPr lang="es-MX" dirty="0" err="1" smtClean="0"/>
              <a:t>meninguea</a:t>
            </a:r>
            <a:r>
              <a:rPr lang="es-MX" dirty="0" smtClean="0"/>
              <a:t> media.</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a:bodyPr>
          <a:lstStyle/>
          <a:p>
            <a:r>
              <a:rPr lang="es-MX" dirty="0" smtClean="0"/>
              <a:t>Hay otros dos pequeños orificios inconstantes: el agujero de </a:t>
            </a:r>
            <a:r>
              <a:rPr lang="es-MX" dirty="0" err="1" smtClean="0"/>
              <a:t>Visalio</a:t>
            </a:r>
            <a:r>
              <a:rPr lang="es-MX" dirty="0" smtClean="0"/>
              <a:t>, por donde pasa una vena emisaria, está colocado por delante y adentro del agujero oval; y cerca del agujero redondo menor, algo más hacia atrás y adentro, puede encontrarse un pequeño orificio o conducto innominado de </a:t>
            </a:r>
            <a:r>
              <a:rPr lang="es-MX" dirty="0" err="1" smtClean="0"/>
              <a:t>Arnold</a:t>
            </a:r>
            <a:r>
              <a:rPr lang="es-MX" dirty="0" smtClean="0"/>
              <a:t>, por el cual atraviesa el nervio pequeño petroso superficial. El resto de la cara </a:t>
            </a:r>
            <a:r>
              <a:rPr lang="es-MX" dirty="0" err="1" smtClean="0"/>
              <a:t>endocraneana</a:t>
            </a:r>
            <a:r>
              <a:rPr lang="es-MX" dirty="0" smtClean="0"/>
              <a:t> de las grandes alas es cóncavo y presenta diversas eminencias mamilares y depresiones digitales</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r>
              <a:rPr lang="es-MX" dirty="0" smtClean="0"/>
              <a:t>. La cara </a:t>
            </a:r>
            <a:r>
              <a:rPr lang="es-MX" dirty="0" err="1" smtClean="0"/>
              <a:t>exocraneana</a:t>
            </a:r>
            <a:r>
              <a:rPr lang="es-MX" dirty="0" smtClean="0"/>
              <a:t> lleva en su parte anterior una cresta vertical, rugosa y muy pronunciada, que se articula con el hueso malar (cresta malar) y la divide en dos porciones. Una de ellas, la interna, está vuelta hacia adelante y adentro es plana, lisa y triangular, constituyendo en parte la pared externa de las cavidades orbitales. Su borde superior libre forma el labio inferior de la hendidura esfenoidal. Esta cara interna del ala mayor </a:t>
            </a:r>
            <a:r>
              <a:rPr lang="es-MX" dirty="0" err="1" smtClean="0"/>
              <a:t>rercibe</a:t>
            </a:r>
            <a:r>
              <a:rPr lang="es-MX" dirty="0" smtClean="0"/>
              <a:t> </a:t>
            </a:r>
            <a:r>
              <a:rPr lang="es-MX" dirty="0" err="1" smtClean="0"/>
              <a:t>tambien</a:t>
            </a:r>
            <a:r>
              <a:rPr lang="es-MX" dirty="0" smtClean="0"/>
              <a:t> el nombre de orbitaria</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 La otra parte o externa de la cara </a:t>
            </a:r>
            <a:r>
              <a:rPr lang="es-MX" dirty="0" err="1" smtClean="0"/>
              <a:t>exocraneana</a:t>
            </a:r>
            <a:r>
              <a:rPr lang="es-MX" dirty="0" smtClean="0"/>
              <a:t> se llama </a:t>
            </a:r>
            <a:r>
              <a:rPr lang="es-MX" dirty="0" err="1" smtClean="0"/>
              <a:t>tempocigomatica</a:t>
            </a:r>
            <a:r>
              <a:rPr lang="es-MX" dirty="0" smtClean="0"/>
              <a:t> y está a su vez dividida por una cresta </a:t>
            </a:r>
            <a:r>
              <a:rPr lang="es-MX" dirty="0" err="1" smtClean="0"/>
              <a:t>anteroposterior</a:t>
            </a:r>
            <a:r>
              <a:rPr lang="es-MX" dirty="0" smtClean="0"/>
              <a:t> o cresta </a:t>
            </a:r>
            <a:r>
              <a:rPr lang="es-MX" dirty="0" err="1" smtClean="0"/>
              <a:t>esfenotemporal</a:t>
            </a:r>
            <a:r>
              <a:rPr lang="es-MX" dirty="0" smtClean="0"/>
              <a:t> en dos partes. La superior, vuelta hacia fuera, sirve de inserción al  músculo temporal y forma parte de la fosa temporal. La inferior, dirigida horizontalmente, forma el techo de la fosa cigomática y en ella se inserta el haz superior del músculo pterigoideo externo.</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908720"/>
            <a:ext cx="8481120" cy="5246043"/>
          </a:xfrm>
        </p:spPr>
        <p:txBody>
          <a:bodyPr>
            <a:normAutofit/>
          </a:bodyPr>
          <a:lstStyle/>
          <a:p>
            <a:r>
              <a:rPr lang="es-MX" dirty="0" smtClean="0"/>
              <a:t>Están implantadas en la cara inferior del esfenoides por medio de dos </a:t>
            </a:r>
            <a:r>
              <a:rPr lang="es-MX" dirty="0" err="1" smtClean="0"/>
              <a:t>raices</a:t>
            </a:r>
            <a:r>
              <a:rPr lang="es-MX" dirty="0" smtClean="0"/>
              <a:t>; la interna se desprende del cuerpo del esfenoides, mientras la externa, más voluminosa, parte del ala mayor. </a:t>
            </a:r>
            <a:endParaRPr lang="es-MX" dirty="0"/>
          </a:p>
        </p:txBody>
      </p:sp>
      <p:sp>
        <p:nvSpPr>
          <p:cNvPr id="3" name="2 Título"/>
          <p:cNvSpPr>
            <a:spLocks noGrp="1"/>
          </p:cNvSpPr>
          <p:nvPr>
            <p:ph type="title"/>
          </p:nvPr>
        </p:nvSpPr>
        <p:spPr>
          <a:xfrm>
            <a:off x="251520" y="0"/>
            <a:ext cx="8568952" cy="1268760"/>
          </a:xfrm>
        </p:spPr>
        <p:txBody>
          <a:bodyPr>
            <a:normAutofit/>
          </a:bodyPr>
          <a:lstStyle/>
          <a:p>
            <a:r>
              <a:rPr lang="es-MX" dirty="0" smtClean="0"/>
              <a:t>APOFISIS PTERIGOIDES </a:t>
            </a:r>
            <a:endParaRPr lang="es-MX" dirty="0"/>
          </a:p>
        </p:txBody>
      </p:sp>
      <p:pic>
        <p:nvPicPr>
          <p:cNvPr id="4" name="3 Imagen" descr="ESFENOIDES4.jpg"/>
          <p:cNvPicPr>
            <a:picLocks noChangeAspect="1"/>
          </p:cNvPicPr>
          <p:nvPr/>
        </p:nvPicPr>
        <p:blipFill>
          <a:blip r:embed="rId2" cstate="print"/>
          <a:stretch>
            <a:fillRect/>
          </a:stretch>
        </p:blipFill>
        <p:spPr>
          <a:xfrm>
            <a:off x="3491880" y="2773461"/>
            <a:ext cx="5652120" cy="4084539"/>
          </a:xfrm>
          <a:prstGeom prst="rect">
            <a:avLst/>
          </a:prstGeom>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Estas </a:t>
            </a:r>
            <a:r>
              <a:rPr lang="es-MX" dirty="0" err="1" smtClean="0"/>
              <a:t>raices</a:t>
            </a:r>
            <a:r>
              <a:rPr lang="es-MX" dirty="0" smtClean="0"/>
              <a:t> circunscriben un conducto llamado conducto </a:t>
            </a:r>
            <a:r>
              <a:rPr lang="es-MX" dirty="0" err="1" smtClean="0"/>
              <a:t>vidiano</a:t>
            </a:r>
            <a:r>
              <a:rPr lang="es-MX" dirty="0" smtClean="0"/>
              <a:t>, que da paso a los vasos y nervios </a:t>
            </a:r>
            <a:r>
              <a:rPr lang="es-MX" dirty="0" err="1" smtClean="0"/>
              <a:t>vidianos</a:t>
            </a:r>
            <a:r>
              <a:rPr lang="es-MX" dirty="0" smtClean="0"/>
              <a:t>. Las dos raíces se extienden hacia la parte inferior en forma de dos láminas, denominadas ala externa y ala interna de la apófisis pterigoides.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908720"/>
            <a:ext cx="8686800" cy="5098571"/>
          </a:xfrm>
        </p:spPr>
        <p:txBody>
          <a:bodyPr>
            <a:normAutofit/>
          </a:bodyPr>
          <a:lstStyle/>
          <a:p>
            <a:r>
              <a:rPr lang="es-MX" dirty="0" smtClean="0"/>
              <a:t>Recibe también el nombre de escama frontal. </a:t>
            </a:r>
          </a:p>
          <a:p>
            <a:r>
              <a:rPr lang="es-MX" dirty="0" smtClean="0"/>
              <a:t>Posee  una cara </a:t>
            </a:r>
            <a:r>
              <a:rPr lang="es-MX" dirty="0" err="1" smtClean="0"/>
              <a:t>exocraneana</a:t>
            </a:r>
            <a:r>
              <a:rPr lang="es-MX" dirty="0" smtClean="0"/>
              <a:t> anterior y convexa  que corresponde a la frente, salvo una pequeña porción lateral  que está vuelta hacia fuera  y forma parte de la fosa temporal. </a:t>
            </a:r>
            <a:endParaRPr lang="es-MX" dirty="0"/>
          </a:p>
        </p:txBody>
      </p:sp>
      <p:sp>
        <p:nvSpPr>
          <p:cNvPr id="3" name="2 Título"/>
          <p:cNvSpPr>
            <a:spLocks noGrp="1"/>
          </p:cNvSpPr>
          <p:nvPr>
            <p:ph type="title"/>
          </p:nvPr>
        </p:nvSpPr>
        <p:spPr>
          <a:xfrm>
            <a:off x="179512" y="0"/>
            <a:ext cx="8208912" cy="1196752"/>
          </a:xfrm>
        </p:spPr>
        <p:txBody>
          <a:bodyPr>
            <a:normAutofit/>
          </a:bodyPr>
          <a:lstStyle/>
          <a:p>
            <a:r>
              <a:rPr lang="es-MX" dirty="0" smtClean="0"/>
              <a:t> porción vertical…</a:t>
            </a:r>
            <a:endParaRPr lang="es-MX" dirty="0"/>
          </a:p>
        </p:txBody>
      </p:sp>
      <p:pic>
        <p:nvPicPr>
          <p:cNvPr id="4" name="3 Imagen" descr="C27.bmp"/>
          <p:cNvPicPr>
            <a:picLocks noChangeAspect="1"/>
          </p:cNvPicPr>
          <p:nvPr/>
        </p:nvPicPr>
        <p:blipFill>
          <a:blip r:embed="rId2" cstate="print"/>
          <a:stretch>
            <a:fillRect/>
          </a:stretch>
        </p:blipFill>
        <p:spPr>
          <a:xfrm>
            <a:off x="5940152" y="2738768"/>
            <a:ext cx="3203847" cy="4119232"/>
          </a:xfrm>
          <a:prstGeom prst="rect">
            <a:avLst/>
          </a:prstGeom>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Ambas láminas permanecen unidas por su borde anterior en más de la mitad de su altura, constituyendo un ángulo diedro abierto hacia atrás, conocido con el nombre de fosa pterigoidea. En su tercio inferior, los bordes anteriores de las láminas se separan formando un ángulo, llamado escotadura pterigoidea, donde viene a alojarse la apófisis piramidal del palatino.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La apófisis pterigoides presenta un borde, o mejor, una cara anterior, resultado de la unión de las dos láminas, que hace frente a la tuberosidad del maxilar superior y forma la pared posterior de la fosa </a:t>
            </a:r>
            <a:r>
              <a:rPr lang="es-MX" dirty="0" err="1" smtClean="0"/>
              <a:t>pterigomaxilar</a:t>
            </a:r>
            <a:r>
              <a:rPr lang="es-MX" dirty="0" smtClean="0"/>
              <a:t>.  La cara posterior, como ya se ha dicho, es la fosa pterigoidea, constituida por la cara externa del ala interna y la interna del ala externa.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r>
              <a:rPr lang="es-MX" dirty="0" smtClean="0"/>
              <a:t>Su parte superior e interna lleva una pequeña </a:t>
            </a:r>
            <a:r>
              <a:rPr lang="es-MX" dirty="0" err="1" smtClean="0"/>
              <a:t>foseta</a:t>
            </a:r>
            <a:r>
              <a:rPr lang="es-MX" dirty="0" smtClean="0"/>
              <a:t> o </a:t>
            </a:r>
            <a:r>
              <a:rPr lang="es-MX" dirty="0" err="1" smtClean="0"/>
              <a:t>foseta</a:t>
            </a:r>
            <a:r>
              <a:rPr lang="es-MX" dirty="0" smtClean="0"/>
              <a:t> </a:t>
            </a:r>
            <a:r>
              <a:rPr lang="es-MX" dirty="0" err="1" smtClean="0"/>
              <a:t>escafoidea</a:t>
            </a:r>
            <a:r>
              <a:rPr lang="es-MX" dirty="0" smtClean="0"/>
              <a:t>, que sirve de inserción al músculo </a:t>
            </a:r>
            <a:r>
              <a:rPr lang="es-MX" dirty="0" err="1" smtClean="0"/>
              <a:t>peristafilino</a:t>
            </a:r>
            <a:r>
              <a:rPr lang="es-MX" dirty="0" smtClean="0"/>
              <a:t> externo, mientras en el resto de la fosa pterigoidea se inserta el </a:t>
            </a:r>
            <a:r>
              <a:rPr lang="es-MX" dirty="0" err="1" smtClean="0"/>
              <a:t>pterigoideO</a:t>
            </a:r>
            <a:r>
              <a:rPr lang="es-MX" dirty="0" smtClean="0"/>
              <a:t> interno. En los bordes de las alas, que sirven de límite a la fosa pterigoidea, se observa sendas espinas hacia su parte media. La espina </a:t>
            </a:r>
            <a:r>
              <a:rPr lang="es-MX" dirty="0" err="1" smtClean="0"/>
              <a:t>tubaria</a:t>
            </a:r>
            <a:r>
              <a:rPr lang="es-MX" dirty="0" smtClean="0"/>
              <a:t> está situada sobre el ala interna y se relaciona con la trompa de Eustaquio, en tanto que la espina de </a:t>
            </a:r>
            <a:r>
              <a:rPr lang="es-MX" dirty="0" err="1" smtClean="0"/>
              <a:t>Civinini</a:t>
            </a:r>
            <a:r>
              <a:rPr lang="es-MX" dirty="0" smtClean="0"/>
              <a:t>, situada en el ala externa, sirve de inserción al ligamento </a:t>
            </a:r>
            <a:r>
              <a:rPr lang="es-MX" dirty="0" err="1" smtClean="0"/>
              <a:t>pterigoespinoso</a:t>
            </a:r>
            <a:r>
              <a:rPr lang="es-MX" dirty="0" smtClean="0"/>
              <a:t> de </a:t>
            </a:r>
            <a:r>
              <a:rPr lang="es-MX" dirty="0" err="1" smtClean="0"/>
              <a:t>Civinini</a:t>
            </a:r>
            <a:r>
              <a:rPr lang="es-MX" dirty="0" smtClean="0"/>
              <a:t>.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El ángulo </a:t>
            </a:r>
            <a:r>
              <a:rPr lang="es-MX" dirty="0" err="1" smtClean="0"/>
              <a:t>posteroinferior</a:t>
            </a:r>
            <a:r>
              <a:rPr lang="es-MX" dirty="0" smtClean="0"/>
              <a:t> del ala interna se prolonga a manara de gancho, bajo cuya curvatura se desliza el tendón del </a:t>
            </a:r>
            <a:r>
              <a:rPr lang="es-MX" dirty="0" err="1" smtClean="0"/>
              <a:t>peristafilino</a:t>
            </a:r>
            <a:r>
              <a:rPr lang="es-MX" dirty="0" smtClean="0"/>
              <a:t> externo. En la parte superior de la cara interna destaca un saliente óseo o apófisis vaginal dirigido hacia adentro. Con el cuerpo del esfenoides constituye un surco, que el borde del ala del vómer transforma en un canal, llamado canal </a:t>
            </a:r>
            <a:r>
              <a:rPr lang="es-MX" dirty="0" err="1" smtClean="0"/>
              <a:t>esfenovomeriano</a:t>
            </a:r>
            <a:r>
              <a:rPr lang="es-MX" dirty="0" smtClean="0"/>
              <a:t> lateral.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La cara inferior de la apófisis vaginal lleva una canaladura </a:t>
            </a:r>
            <a:r>
              <a:rPr lang="es-MX" dirty="0" err="1" smtClean="0"/>
              <a:t>anteroposterior</a:t>
            </a:r>
            <a:r>
              <a:rPr lang="es-MX" dirty="0" smtClean="0"/>
              <a:t>, que en el cráneo articulado, merced a la apófisis esfenoidal del palatino, se vuelve un conducto o canal </a:t>
            </a:r>
            <a:r>
              <a:rPr lang="es-MX" dirty="0" err="1" smtClean="0"/>
              <a:t>pterigopalatino</a:t>
            </a:r>
            <a:r>
              <a:rPr lang="es-MX" dirty="0" smtClean="0"/>
              <a:t>, por el cual pasan la arteria </a:t>
            </a:r>
            <a:r>
              <a:rPr lang="es-MX" dirty="0" err="1" smtClean="0"/>
              <a:t>pterigopalatina</a:t>
            </a:r>
            <a:r>
              <a:rPr lang="es-MX" dirty="0" smtClean="0"/>
              <a:t> y el nervio faríngeo de Bock. La parte anterior de esta cara  interna se articula con la lámina vertical del palatino.</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La cara externa de las apófisis pterigoides forma parte de la fosa cigomática y proporciona inserción al haz inferior del músculo pterigoideo externo. La cara interna  constituye la parte más posterior de la pared externa de las fosas nasales</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51520" y="1196752"/>
            <a:ext cx="8435280" cy="4810539"/>
          </a:xfrm>
        </p:spPr>
        <p:txBody>
          <a:bodyPr/>
          <a:lstStyle/>
          <a:p>
            <a:r>
              <a:rPr lang="es-MX" dirty="0" smtClean="0"/>
              <a:t>El cuerpo del esfenoides está formado por láminas de tejido compacto que limitan dos cavidades o senos esfenoidales. </a:t>
            </a:r>
          </a:p>
          <a:p>
            <a:r>
              <a:rPr lang="es-MX" dirty="0" smtClean="0"/>
              <a:t>El resto del hueso está </a:t>
            </a:r>
            <a:r>
              <a:rPr lang="es-MX" dirty="0" err="1" smtClean="0"/>
              <a:t>tambíen</a:t>
            </a:r>
            <a:r>
              <a:rPr lang="es-MX" dirty="0" smtClean="0"/>
              <a:t> formado por tejido compacto; solamente en la base de las apófisis pterigoides y en la parte anterior de las grandes alas se encuentran pequeñas cantidades de tejido esponjoso. </a:t>
            </a:r>
          </a:p>
          <a:p>
            <a:endParaRPr lang="es-MX" dirty="0"/>
          </a:p>
        </p:txBody>
      </p:sp>
      <p:sp>
        <p:nvSpPr>
          <p:cNvPr id="3" name="2 Título"/>
          <p:cNvSpPr>
            <a:spLocks noGrp="1"/>
          </p:cNvSpPr>
          <p:nvPr>
            <p:ph type="title"/>
          </p:nvPr>
        </p:nvSpPr>
        <p:spPr/>
        <p:txBody>
          <a:bodyPr>
            <a:normAutofit/>
          </a:bodyPr>
          <a:lstStyle/>
          <a:p>
            <a:r>
              <a:rPr lang="es-MX" sz="2800" dirty="0" smtClean="0"/>
              <a:t>ESTRUCTURA </a:t>
            </a:r>
            <a:endParaRPr lang="es-MX" sz="2800"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980728"/>
            <a:ext cx="9144000" cy="5026563"/>
          </a:xfrm>
        </p:spPr>
        <p:txBody>
          <a:bodyPr/>
          <a:lstStyle/>
          <a:p>
            <a:r>
              <a:rPr lang="es-MX" dirty="0" smtClean="0"/>
              <a:t>Los huesos temporales están situados a los lados de la parte media de la base del cráneo, extendiéndose por las caras laterales de éste.</a:t>
            </a:r>
          </a:p>
          <a:p>
            <a:r>
              <a:rPr lang="es-MX" dirty="0" smtClean="0"/>
              <a:t> Cada uno de ellos se articula por delante con el esfenoides, por detrás con el  occipital y por arriba con el parietal. </a:t>
            </a:r>
          </a:p>
          <a:p>
            <a:endParaRPr lang="es-MX" dirty="0"/>
          </a:p>
        </p:txBody>
      </p:sp>
      <p:sp>
        <p:nvSpPr>
          <p:cNvPr id="3" name="2 Título"/>
          <p:cNvSpPr>
            <a:spLocks noGrp="1"/>
          </p:cNvSpPr>
          <p:nvPr>
            <p:ph type="title"/>
          </p:nvPr>
        </p:nvSpPr>
        <p:spPr>
          <a:xfrm>
            <a:off x="0" y="0"/>
            <a:ext cx="8316416" cy="1052736"/>
          </a:xfrm>
        </p:spPr>
        <p:txBody>
          <a:bodyPr>
            <a:normAutofit/>
          </a:bodyPr>
          <a:lstStyle/>
          <a:p>
            <a:r>
              <a:rPr lang="es-MX" i="1" u="sng" dirty="0" smtClean="0">
                <a:solidFill>
                  <a:srgbClr val="FF0000"/>
                </a:solidFill>
              </a:rPr>
              <a:t>TEMPORAL</a:t>
            </a:r>
            <a:r>
              <a:rPr lang="es-MX" dirty="0" smtClean="0"/>
              <a:t> </a:t>
            </a:r>
            <a:endParaRPr lang="es-MX" dirty="0"/>
          </a:p>
        </p:txBody>
      </p:sp>
      <p:pic>
        <p:nvPicPr>
          <p:cNvPr id="4" name="3 Imagen" descr="C21.bmp"/>
          <p:cNvPicPr>
            <a:picLocks noChangeAspect="1"/>
          </p:cNvPicPr>
          <p:nvPr/>
        </p:nvPicPr>
        <p:blipFill>
          <a:blip r:embed="rId2" cstate="print"/>
          <a:stretch>
            <a:fillRect/>
          </a:stretch>
        </p:blipFill>
        <p:spPr>
          <a:xfrm>
            <a:off x="4728313" y="3212977"/>
            <a:ext cx="4415687" cy="3645024"/>
          </a:xfrm>
          <a:prstGeom prst="rect">
            <a:avLst/>
          </a:prstGeom>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436096" y="692696"/>
            <a:ext cx="3707904" cy="5616624"/>
          </a:xfrm>
        </p:spPr>
        <p:txBody>
          <a:bodyPr/>
          <a:lstStyle/>
          <a:p>
            <a:r>
              <a:rPr lang="es-MX" dirty="0" smtClean="0"/>
              <a:t>El temporal del adulto resulta de la soldadura de tres piezas, independientes en el embrión: </a:t>
            </a:r>
          </a:p>
          <a:p>
            <a:r>
              <a:rPr lang="es-MX" dirty="0" smtClean="0"/>
              <a:t>la escama, </a:t>
            </a:r>
          </a:p>
          <a:p>
            <a:r>
              <a:rPr lang="es-MX" dirty="0" smtClean="0"/>
              <a:t>el hueso timpánico</a:t>
            </a:r>
          </a:p>
          <a:p>
            <a:r>
              <a:rPr lang="es-MX" dirty="0" smtClean="0"/>
              <a:t> y la roca. </a:t>
            </a:r>
            <a:endParaRPr lang="es-MX" dirty="0"/>
          </a:p>
        </p:txBody>
      </p:sp>
      <p:pic>
        <p:nvPicPr>
          <p:cNvPr id="6" name="5 Imagen" descr="TEMPORAL4.bmp"/>
          <p:cNvPicPr>
            <a:picLocks noChangeAspect="1"/>
          </p:cNvPicPr>
          <p:nvPr/>
        </p:nvPicPr>
        <p:blipFill>
          <a:blip r:embed="rId2" cstate="print"/>
          <a:stretch>
            <a:fillRect/>
          </a:stretch>
        </p:blipFill>
        <p:spPr>
          <a:xfrm>
            <a:off x="0" y="188640"/>
            <a:ext cx="5606661" cy="6669360"/>
          </a:xfrm>
          <a:prstGeom prst="rect">
            <a:avLst/>
          </a:prstGeom>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0"/>
            <a:ext cx="9144000" cy="6007291"/>
          </a:xfrm>
        </p:spPr>
        <p:txBody>
          <a:bodyPr/>
          <a:lstStyle/>
          <a:p>
            <a:r>
              <a:rPr lang="es-MX" dirty="0" smtClean="0"/>
              <a:t>Estas tres piezas, al soldarse unas con otras, en su desarrollo, originan una serie  de suturas más o menos visibles y permanentes. Así, la porción escamosa crece hacia abajo y atrás formando la porción mastoidea, la cual, al soldarse con la base de la roca, da origen a la cisura </a:t>
            </a:r>
            <a:r>
              <a:rPr lang="es-MX" dirty="0" err="1" smtClean="0"/>
              <a:t>petroscamosa</a:t>
            </a:r>
            <a:r>
              <a:rPr lang="es-MX" dirty="0" smtClean="0"/>
              <a:t> posterior. </a:t>
            </a:r>
          </a:p>
          <a:p>
            <a:endParaRPr lang="es-MX" dirty="0"/>
          </a:p>
        </p:txBody>
      </p:sp>
      <p:pic>
        <p:nvPicPr>
          <p:cNvPr id="4" name="3 Imagen" descr="TEMPORAL2.jpg"/>
          <p:cNvPicPr>
            <a:picLocks noChangeAspect="1"/>
          </p:cNvPicPr>
          <p:nvPr/>
        </p:nvPicPr>
        <p:blipFill>
          <a:blip r:embed="rId2" cstate="print"/>
          <a:stretch>
            <a:fillRect/>
          </a:stretch>
        </p:blipFill>
        <p:spPr>
          <a:xfrm>
            <a:off x="3390367" y="2564904"/>
            <a:ext cx="5753633" cy="4293096"/>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C31.bmp"/>
          <p:cNvPicPr>
            <a:picLocks noChangeAspect="1"/>
          </p:cNvPicPr>
          <p:nvPr/>
        </p:nvPicPr>
        <p:blipFill>
          <a:blip r:embed="rId2" cstate="print"/>
          <a:stretch>
            <a:fillRect/>
          </a:stretch>
        </p:blipFill>
        <p:spPr>
          <a:xfrm>
            <a:off x="2071670" y="1725866"/>
            <a:ext cx="7072330" cy="5132134"/>
          </a:xfrm>
          <a:prstGeom prst="rect">
            <a:avLst/>
          </a:prstGeom>
        </p:spPr>
      </p:pic>
      <p:sp>
        <p:nvSpPr>
          <p:cNvPr id="2" name="1 Marcador de contenido"/>
          <p:cNvSpPr>
            <a:spLocks noGrp="1"/>
          </p:cNvSpPr>
          <p:nvPr>
            <p:ph idx="1"/>
          </p:nvPr>
        </p:nvSpPr>
        <p:spPr>
          <a:xfrm>
            <a:off x="0" y="0"/>
            <a:ext cx="9144000" cy="6858000"/>
          </a:xfrm>
        </p:spPr>
        <p:txBody>
          <a:bodyPr/>
          <a:lstStyle/>
          <a:p>
            <a:r>
              <a:rPr lang="es-MX" dirty="0" smtClean="0"/>
              <a:t>En la </a:t>
            </a:r>
            <a:r>
              <a:rPr lang="es-MX" dirty="0" smtClean="0"/>
              <a:t>línea </a:t>
            </a:r>
            <a:r>
              <a:rPr lang="es-MX" dirty="0" smtClean="0"/>
              <a:t>media se encuentran  vestigios de la sutura metópica, desarrollada en los individuos </a:t>
            </a:r>
            <a:r>
              <a:rPr lang="es-MX" dirty="0" smtClean="0"/>
              <a:t>jóvenes. </a:t>
            </a:r>
            <a:r>
              <a:rPr lang="es-MX" dirty="0" smtClean="0"/>
              <a:t>Por encima de la escotadura nasal, situada en la parte inferior de  la </a:t>
            </a:r>
            <a:r>
              <a:rPr lang="es-MX" dirty="0" smtClean="0"/>
              <a:t>línea </a:t>
            </a:r>
            <a:r>
              <a:rPr lang="es-MX" dirty="0" smtClean="0"/>
              <a:t>media, se observa  una eminencia  llamada  "giba frontal media ó glabela". </a:t>
            </a:r>
          </a:p>
          <a:p>
            <a:endParaRPr lang="es-MX" dirty="0" smtClean="0"/>
          </a:p>
          <a:p>
            <a:endParaRPr lang="es-MX"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La misma porción escamosa, al unirse con la cara </a:t>
            </a:r>
            <a:r>
              <a:rPr lang="es-MX" dirty="0" err="1" smtClean="0"/>
              <a:t>anterosuperior</a:t>
            </a:r>
            <a:r>
              <a:rPr lang="es-MX" dirty="0" smtClean="0"/>
              <a:t> de la roca, produce la cisura </a:t>
            </a:r>
            <a:r>
              <a:rPr lang="es-MX" dirty="0" err="1" smtClean="0"/>
              <a:t>petroscamosa</a:t>
            </a:r>
            <a:r>
              <a:rPr lang="es-MX" dirty="0" smtClean="0"/>
              <a:t> superior, visible en la cara </a:t>
            </a:r>
            <a:r>
              <a:rPr lang="es-MX" dirty="0" err="1" smtClean="0"/>
              <a:t>endocraneana</a:t>
            </a:r>
            <a:r>
              <a:rPr lang="es-MX" dirty="0" smtClean="0"/>
              <a:t>. El anillo timpánico se suelda con la porción escamosa, originando la  cisura </a:t>
            </a:r>
            <a:r>
              <a:rPr lang="es-MX" dirty="0" err="1" smtClean="0"/>
              <a:t>timpanoscamosa</a:t>
            </a:r>
            <a:r>
              <a:rPr lang="es-MX" dirty="0" smtClean="0"/>
              <a:t> anterior o cisura de </a:t>
            </a:r>
            <a:r>
              <a:rPr lang="es-MX" dirty="0" err="1" smtClean="0"/>
              <a:t>Glasser</a:t>
            </a:r>
            <a:r>
              <a:rPr lang="es-MX" dirty="0" smtClean="0"/>
              <a:t>. El mismo anillo forma, al unirse por detrás con la apófisis mastoidea, la cisura </a:t>
            </a:r>
            <a:r>
              <a:rPr lang="es-MX" dirty="0" err="1" smtClean="0"/>
              <a:t>timpanoscamosa</a:t>
            </a:r>
            <a:r>
              <a:rPr lang="es-MX" dirty="0" smtClean="0"/>
              <a:t> posterior.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260648"/>
            <a:ext cx="8686800" cy="5746643"/>
          </a:xfrm>
        </p:spPr>
        <p:txBody>
          <a:bodyPr>
            <a:normAutofit/>
          </a:bodyPr>
          <a:lstStyle/>
          <a:p>
            <a:r>
              <a:rPr lang="es-MX" dirty="0" smtClean="0"/>
              <a:t>Como consecuencia de su desarrollo, pueden distinguirse en el temporal tres porciones. </a:t>
            </a:r>
          </a:p>
          <a:p>
            <a:r>
              <a:rPr lang="es-MX" dirty="0" smtClean="0"/>
              <a:t>La parte </a:t>
            </a:r>
            <a:r>
              <a:rPr lang="es-MX" dirty="0" err="1" smtClean="0"/>
              <a:t>anterosuperior</a:t>
            </a:r>
            <a:r>
              <a:rPr lang="es-MX" dirty="0" smtClean="0"/>
              <a:t> es aplanada transversalmente y recibe el nombre de región escamosa o escama. </a:t>
            </a:r>
          </a:p>
          <a:p>
            <a:r>
              <a:rPr lang="es-MX" dirty="0" smtClean="0"/>
              <a:t>Por detrás de ésta destaca una  masa voluminosa o región mastoidea. </a:t>
            </a:r>
          </a:p>
          <a:p>
            <a:r>
              <a:rPr lang="es-MX" dirty="0" smtClean="0"/>
              <a:t>Entre ambas y por debajo de ellas existe una prolongación piramidal, de </a:t>
            </a:r>
            <a:r>
              <a:rPr lang="es-MX" dirty="0" err="1" smtClean="0"/>
              <a:t>dirrección</a:t>
            </a:r>
            <a:r>
              <a:rPr lang="es-MX" dirty="0" smtClean="0"/>
              <a:t> horizontal, llamada región petrosa o roca del temporal.     </a:t>
            </a:r>
          </a:p>
          <a:p>
            <a:endParaRPr lang="es-MX"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C8.bmp"/>
          <p:cNvPicPr>
            <a:picLocks noChangeAspect="1"/>
          </p:cNvPicPr>
          <p:nvPr/>
        </p:nvPicPr>
        <p:blipFill>
          <a:blip r:embed="rId2" cstate="print"/>
          <a:stretch>
            <a:fillRect/>
          </a:stretch>
        </p:blipFill>
        <p:spPr>
          <a:xfrm>
            <a:off x="6012160" y="3790401"/>
            <a:ext cx="3131841" cy="3067599"/>
          </a:xfrm>
          <a:prstGeom prst="rect">
            <a:avLst/>
          </a:prstGeom>
        </p:spPr>
      </p:pic>
      <p:sp>
        <p:nvSpPr>
          <p:cNvPr id="2" name="1 Marcador de contenido"/>
          <p:cNvSpPr>
            <a:spLocks noGrp="1"/>
          </p:cNvSpPr>
          <p:nvPr>
            <p:ph idx="1"/>
          </p:nvPr>
        </p:nvSpPr>
        <p:spPr>
          <a:xfrm>
            <a:off x="0" y="1124744"/>
            <a:ext cx="8686800" cy="4882547"/>
          </a:xfrm>
        </p:spPr>
        <p:txBody>
          <a:bodyPr>
            <a:normAutofit/>
          </a:bodyPr>
          <a:lstStyle/>
          <a:p>
            <a:r>
              <a:rPr lang="es-MX" dirty="0" smtClean="0"/>
              <a:t>Es más o menos semicircular de forma y muestra una cara externa  y otra interna. La parte superior de la externa, lisa y casi plana, va recubierta por el músculo temporal y en ella se pueden observar algunos surcos producidos por  las arterias temporales profundas. La parte inferior o </a:t>
            </a:r>
            <a:r>
              <a:rPr lang="es-MX" dirty="0" err="1" smtClean="0"/>
              <a:t>inferointerna</a:t>
            </a:r>
            <a:r>
              <a:rPr lang="es-MX" dirty="0" smtClean="0"/>
              <a:t> queda separada de la superior por la apófisis </a:t>
            </a:r>
            <a:r>
              <a:rPr lang="es-MX" dirty="0" err="1" smtClean="0"/>
              <a:t>sigomática</a:t>
            </a:r>
            <a:r>
              <a:rPr lang="es-MX" dirty="0" smtClean="0"/>
              <a:t>. </a:t>
            </a:r>
            <a:endParaRPr lang="es-MX" dirty="0"/>
          </a:p>
        </p:txBody>
      </p:sp>
      <p:sp>
        <p:nvSpPr>
          <p:cNvPr id="3" name="2 Título"/>
          <p:cNvSpPr>
            <a:spLocks noGrp="1"/>
          </p:cNvSpPr>
          <p:nvPr>
            <p:ph type="title"/>
          </p:nvPr>
        </p:nvSpPr>
        <p:spPr/>
        <p:txBody>
          <a:bodyPr>
            <a:normAutofit/>
          </a:bodyPr>
          <a:lstStyle/>
          <a:p>
            <a:r>
              <a:rPr lang="es-MX" dirty="0" smtClean="0"/>
              <a:t>ESCAMA DEL TEMPORAL </a:t>
            </a:r>
            <a:endParaRPr lang="es-MX"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C6.bmp"/>
          <p:cNvPicPr>
            <a:picLocks noChangeAspect="1"/>
          </p:cNvPicPr>
          <p:nvPr/>
        </p:nvPicPr>
        <p:blipFill>
          <a:blip r:embed="rId2" cstate="print"/>
          <a:stretch>
            <a:fillRect/>
          </a:stretch>
        </p:blipFill>
        <p:spPr>
          <a:xfrm>
            <a:off x="4435077" y="0"/>
            <a:ext cx="4708923" cy="3789040"/>
          </a:xfrm>
          <a:prstGeom prst="rect">
            <a:avLst/>
          </a:prstGeom>
        </p:spPr>
      </p:pic>
      <p:sp>
        <p:nvSpPr>
          <p:cNvPr id="2" name="1 Marcador de contenido"/>
          <p:cNvSpPr>
            <a:spLocks noGrp="1"/>
          </p:cNvSpPr>
          <p:nvPr>
            <p:ph idx="1"/>
          </p:nvPr>
        </p:nvSpPr>
        <p:spPr>
          <a:xfrm>
            <a:off x="0" y="0"/>
            <a:ext cx="5148064" cy="6007291"/>
          </a:xfrm>
        </p:spPr>
        <p:txBody>
          <a:bodyPr/>
          <a:lstStyle/>
          <a:p>
            <a:r>
              <a:rPr lang="es-MX" dirty="0" smtClean="0"/>
              <a:t>Se distinguen en ésta dos porciones; una libre o apical y otra de implantación o basal. La porción   libre es alargada de adelante </a:t>
            </a:r>
            <a:r>
              <a:rPr lang="es-MX" dirty="0" err="1" smtClean="0"/>
              <a:t>atrpás</a:t>
            </a:r>
            <a:r>
              <a:rPr lang="es-MX" dirty="0" smtClean="0"/>
              <a:t>, aplanada transversalmente, y tiene la cara externa, donde se inserta el músculo masetero, convexa, en tanto que la interna es cóncava y lisa</a:t>
            </a:r>
          </a:p>
          <a:p>
            <a:endParaRPr lang="es-MX"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 En el borde superior horizontal se inserta la  aponeurosis temporal, mientras el inferior, grueso y rugoso, da </a:t>
            </a:r>
            <a:r>
              <a:rPr lang="es-MX" dirty="0" err="1" smtClean="0"/>
              <a:t>insercción</a:t>
            </a:r>
            <a:r>
              <a:rPr lang="es-MX" dirty="0" smtClean="0"/>
              <a:t> al masetero. La extremidad anterior, dentada y biselada a expensas de su borde inferior, se articula con el hueso malar. La extremidad posterior se  continua insensiblemente con la porción basal.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Esta porción basal, aplanada de arriba abajo, tiene su cara superior acanalada y en ella se deslizan los haces posteriores del músculo temporal. Se prolonga longitudinalmente por su   borde superior, y recibe el nombre de </a:t>
            </a:r>
            <a:r>
              <a:rPr lang="es-MX" dirty="0" err="1" smtClean="0"/>
              <a:t>raiz</a:t>
            </a:r>
            <a:r>
              <a:rPr lang="es-MX" dirty="0" smtClean="0"/>
              <a:t> longitudinal de la apófisis cigomática; se dirige hacia arriba en los límites de la escama y la región mastoidea donde forma la cresta </a:t>
            </a:r>
            <a:r>
              <a:rPr lang="es-MX" dirty="0" err="1" smtClean="0"/>
              <a:t>supramastoidea</a:t>
            </a:r>
            <a:r>
              <a:rPr lang="es-MX" dirty="0" smtClean="0"/>
              <a:t> o parte inferior de la línea curva  temporal inferior.</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r>
              <a:rPr lang="es-MX" dirty="0" smtClean="0"/>
              <a:t>. De la parte anterior  de la porción basal y por su cara inferior, sale una </a:t>
            </a:r>
            <a:r>
              <a:rPr lang="es-MX" dirty="0" err="1" smtClean="0"/>
              <a:t>prolongasción</a:t>
            </a:r>
            <a:r>
              <a:rPr lang="es-MX" dirty="0" smtClean="0"/>
              <a:t> alargada transversalmente, lisa y convexa de adelante hacia atrás, que forma el borde anterior de la cavidad glenoidea,  es el cóndilo del temporal o raíz transversa de la apófisis cigomática, y constituye parte de la articulación con el maxilar inferior. En la unión de la </a:t>
            </a:r>
            <a:r>
              <a:rPr lang="es-MX" dirty="0" err="1" smtClean="0"/>
              <a:t>raiz</a:t>
            </a:r>
            <a:r>
              <a:rPr lang="es-MX" dirty="0" smtClean="0"/>
              <a:t> longitudinal y de la transversa existe un tubérculo llamado tubérculo cigomático anterior.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r>
              <a:rPr lang="es-MX" dirty="0" smtClean="0"/>
              <a:t>En la parte inferior de la porción basal de la apófisis cigomática y vuelta ya hacia el lado inferior </a:t>
            </a:r>
            <a:r>
              <a:rPr lang="es-MX" dirty="0" err="1" smtClean="0"/>
              <a:t>derl</a:t>
            </a:r>
            <a:r>
              <a:rPr lang="es-MX" dirty="0" smtClean="0"/>
              <a:t> </a:t>
            </a:r>
            <a:r>
              <a:rPr lang="es-MX" dirty="0" err="1" smtClean="0"/>
              <a:t>cranéo</a:t>
            </a:r>
            <a:r>
              <a:rPr lang="es-MX" dirty="0" smtClean="0"/>
              <a:t>, se encuentra una concavidad elíptica de eje mayor transversal, denominado cavidad glenoidea.   Por su fondo  atraviesa la cisura </a:t>
            </a:r>
            <a:r>
              <a:rPr lang="es-MX" dirty="0" err="1" smtClean="0"/>
              <a:t>timpanoscamosa</a:t>
            </a:r>
            <a:r>
              <a:rPr lang="es-MX" dirty="0" smtClean="0"/>
              <a:t> o cisura de </a:t>
            </a:r>
            <a:r>
              <a:rPr lang="es-MX" dirty="0" err="1" smtClean="0"/>
              <a:t>Glasser</a:t>
            </a:r>
            <a:r>
              <a:rPr lang="es-MX" dirty="0" smtClean="0"/>
              <a:t>, que la divide en una porción anterior no articular, correspondiente al hueso timpánico. Por dentro del cóndilo del temporal una superficie plana y lisa de forma triangular  que constituye parte del techo de la fosa cigomática, es conocida con el nombre de superficie plana </a:t>
            </a:r>
            <a:r>
              <a:rPr lang="es-MX" dirty="0" err="1" smtClean="0"/>
              <a:t>subtemporal</a:t>
            </a:r>
            <a:r>
              <a:rPr lang="es-MX" dirty="0" smtClean="0"/>
              <a:t>.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r>
              <a:rPr lang="es-MX" dirty="0" smtClean="0"/>
              <a:t>La cara interna de la escama lleva depresiones, eminencias y algunos surcos vasculares para ramos de la arteria </a:t>
            </a:r>
            <a:r>
              <a:rPr lang="es-MX" dirty="0" err="1" smtClean="0"/>
              <a:t>meninguea</a:t>
            </a:r>
            <a:r>
              <a:rPr lang="es-MX" dirty="0" smtClean="0"/>
              <a:t> media. El borde de la escama tiene una parte inferior adherente y otra superior libre. La adherente  presente dos suturas, de las cuales una es visible por la cara </a:t>
            </a:r>
            <a:r>
              <a:rPr lang="es-MX" dirty="0" err="1" smtClean="0"/>
              <a:t>endocraneana</a:t>
            </a:r>
            <a:r>
              <a:rPr lang="es-MX" dirty="0" smtClean="0"/>
              <a:t> y se llama cisura </a:t>
            </a:r>
            <a:r>
              <a:rPr lang="es-MX" dirty="0" err="1" smtClean="0"/>
              <a:t>petroscamosa</a:t>
            </a:r>
            <a:r>
              <a:rPr lang="es-MX" dirty="0" smtClean="0"/>
              <a:t> superior, mientras la otra es observable desde la base del cráneo y es la cisura de </a:t>
            </a:r>
            <a:r>
              <a:rPr lang="es-MX" dirty="0" err="1" smtClean="0"/>
              <a:t>Glasser</a:t>
            </a:r>
            <a:r>
              <a:rPr lang="es-MX" dirty="0" smtClean="0"/>
              <a:t> o cisura </a:t>
            </a:r>
            <a:r>
              <a:rPr lang="es-MX" dirty="0" err="1" smtClean="0"/>
              <a:t>timpanoscamosa</a:t>
            </a:r>
            <a:r>
              <a:rPr lang="es-MX" dirty="0" smtClean="0"/>
              <a:t>, por donde la arteria timpánica pasa para </a:t>
            </a:r>
            <a:r>
              <a:rPr lang="es-MX" dirty="0" err="1" smtClean="0"/>
              <a:t>openerrar</a:t>
            </a:r>
            <a:r>
              <a:rPr lang="es-MX" dirty="0" smtClean="0"/>
              <a:t> en la caja del tímpano. </a:t>
            </a:r>
          </a:p>
          <a:p>
            <a:r>
              <a:rPr lang="es-MX" dirty="0" smtClean="0"/>
              <a:t>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La parte libre del borde de la escama representa los dos tercios de una circunferencia. Es biselado en su parte superior y posterior a expensas de su lámina interna, articulándose en esta zona con el parietal. Su parte anterior, biselada a expensas de la lámina externa, es dentada, y se articula con el ala mayor del esfenoides.</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C1.bmp"/>
          <p:cNvPicPr>
            <a:picLocks noChangeAspect="1"/>
          </p:cNvPicPr>
          <p:nvPr/>
        </p:nvPicPr>
        <p:blipFill>
          <a:blip r:embed="rId2" cstate="print"/>
          <a:stretch>
            <a:fillRect/>
          </a:stretch>
        </p:blipFill>
        <p:spPr>
          <a:xfrm>
            <a:off x="3997419" y="2071679"/>
            <a:ext cx="5146582" cy="4786322"/>
          </a:xfrm>
          <a:prstGeom prst="rect">
            <a:avLst/>
          </a:prstGeom>
        </p:spPr>
      </p:pic>
      <p:sp>
        <p:nvSpPr>
          <p:cNvPr id="2" name="1 Marcador de contenido"/>
          <p:cNvSpPr>
            <a:spLocks noGrp="1"/>
          </p:cNvSpPr>
          <p:nvPr>
            <p:ph idx="1"/>
          </p:nvPr>
        </p:nvSpPr>
        <p:spPr>
          <a:xfrm>
            <a:off x="0" y="0"/>
            <a:ext cx="9144000" cy="6007291"/>
          </a:xfrm>
        </p:spPr>
        <p:txBody>
          <a:bodyPr>
            <a:normAutofit/>
          </a:bodyPr>
          <a:lstStyle/>
          <a:p>
            <a:r>
              <a:rPr lang="es-MX" dirty="0" smtClean="0"/>
              <a:t>A los lados de ésta parten dos salientes, arqueadas y romos, conocidos con el nombre de </a:t>
            </a:r>
            <a:r>
              <a:rPr lang="es-MX" b="1" dirty="0" smtClean="0"/>
              <a:t>arcos superciliares</a:t>
            </a:r>
            <a:r>
              <a:rPr lang="es-MX" dirty="0" smtClean="0"/>
              <a:t>.   Por encima de los arcos superciliares existen dos eminencias redondeadas y lisas, llamadas </a:t>
            </a:r>
            <a:r>
              <a:rPr lang="es-MX" b="1" dirty="0" smtClean="0"/>
              <a:t>gibas frontales</a:t>
            </a:r>
            <a:r>
              <a:rPr lang="es-MX" dirty="0" smtClean="0"/>
              <a:t>  laterales, muy  marcadas  en  los niños. </a:t>
            </a:r>
          </a:p>
          <a:p>
            <a:endParaRPr lang="es-MX" dirty="0"/>
          </a:p>
        </p:txBody>
      </p:sp>
      <p:pic>
        <p:nvPicPr>
          <p:cNvPr id="6" name="5 Imagen" descr="H.FRONTAL.jpg"/>
          <p:cNvPicPr>
            <a:picLocks noChangeAspect="1"/>
          </p:cNvPicPr>
          <p:nvPr/>
        </p:nvPicPr>
        <p:blipFill>
          <a:blip r:embed="rId3" cstate="print"/>
          <a:stretch>
            <a:fillRect/>
          </a:stretch>
        </p:blipFill>
        <p:spPr>
          <a:xfrm>
            <a:off x="428596" y="2505664"/>
            <a:ext cx="3331148" cy="3206230"/>
          </a:xfrm>
          <a:prstGeom prst="rect">
            <a:avLst/>
          </a:prstGeom>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a:bodyPr>
          <a:lstStyle/>
          <a:p>
            <a:r>
              <a:rPr lang="es-MX" dirty="0" smtClean="0"/>
              <a:t>Está colocada en la parte </a:t>
            </a:r>
            <a:r>
              <a:rPr lang="es-MX" dirty="0" err="1" smtClean="0"/>
              <a:t>posteroinferior</a:t>
            </a:r>
            <a:r>
              <a:rPr lang="es-MX" dirty="0" smtClean="0"/>
              <a:t> del temporal, por detrás del conducto auditivo externo. Se distinguen en ella una cara externa, otra interna y un borde circunferencial. La cara externa presenta frecuentemente una cisura dirigida hacia abajo y adelante, </a:t>
            </a:r>
            <a:r>
              <a:rPr lang="es-MX" dirty="0" err="1" smtClean="0"/>
              <a:t>vestiguio</a:t>
            </a:r>
            <a:r>
              <a:rPr lang="es-MX" dirty="0" smtClean="0"/>
              <a:t> de la cisura </a:t>
            </a:r>
            <a:r>
              <a:rPr lang="es-MX" dirty="0" err="1" smtClean="0"/>
              <a:t>petroscamosa</a:t>
            </a:r>
            <a:r>
              <a:rPr lang="es-MX" dirty="0" smtClean="0"/>
              <a:t> posterior. Los tres cuartos inferiores de la cara externa </a:t>
            </a:r>
            <a:r>
              <a:rPr lang="es-MX" dirty="0" err="1" smtClean="0"/>
              <a:t>estan</a:t>
            </a:r>
            <a:r>
              <a:rPr lang="es-MX" dirty="0" smtClean="0"/>
              <a:t> constituidos por una superficie convexa y rugosa donde se insertan los músculos esternocleidomastoideo, esplenio y pequeño complexo.</a:t>
            </a:r>
          </a:p>
          <a:p>
            <a:endParaRPr lang="es-MX" dirty="0"/>
          </a:p>
        </p:txBody>
      </p:sp>
      <p:sp>
        <p:nvSpPr>
          <p:cNvPr id="3" name="2 Título"/>
          <p:cNvSpPr>
            <a:spLocks noGrp="1"/>
          </p:cNvSpPr>
          <p:nvPr>
            <p:ph type="title"/>
          </p:nvPr>
        </p:nvSpPr>
        <p:spPr/>
        <p:txBody>
          <a:bodyPr>
            <a:normAutofit/>
          </a:bodyPr>
          <a:lstStyle/>
          <a:p>
            <a:r>
              <a:rPr lang="es-MX" dirty="0" smtClean="0"/>
              <a:t>PORCION MASTOIDEA </a:t>
            </a:r>
            <a:endParaRPr lang="es-MX"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r>
              <a:rPr lang="es-MX" dirty="0" smtClean="0"/>
              <a:t>. En cambio, la parte anterior del cuarto superior es lisa. Por encima y atrás del orificio del conducto auditivo externo se observa una saliente pequeña, o espina de </a:t>
            </a:r>
            <a:r>
              <a:rPr lang="es-MX" dirty="0" err="1" smtClean="0"/>
              <a:t>Henle</a:t>
            </a:r>
            <a:r>
              <a:rPr lang="es-MX" dirty="0" smtClean="0"/>
              <a:t>, y algo hacia atrás de ésta, una superficie con </a:t>
            </a:r>
            <a:r>
              <a:rPr lang="es-MX" dirty="0" err="1" smtClean="0"/>
              <a:t>multiuples</a:t>
            </a:r>
            <a:r>
              <a:rPr lang="es-MX" dirty="0" smtClean="0"/>
              <a:t> orificios vasculares, denominada zona cribosa. Cerca del borde posterior de esta cara, se encuentra el orificio externo del conducto mastoideo, por donde pasa una vena que comunica el sistema vascular </a:t>
            </a:r>
            <a:r>
              <a:rPr lang="es-MX" dirty="0" err="1" smtClean="0"/>
              <a:t>exocraneano</a:t>
            </a:r>
            <a:r>
              <a:rPr lang="es-MX" dirty="0" smtClean="0"/>
              <a:t> con el </a:t>
            </a:r>
            <a:r>
              <a:rPr lang="es-MX" dirty="0" err="1" smtClean="0"/>
              <a:t>endocraneano</a:t>
            </a:r>
            <a:r>
              <a:rPr lang="es-MX" dirty="0" smtClean="0"/>
              <a:t>.</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La cara externa se prolonga hacia abajo en una eminencia aplanada transversalmente que es la apófisis mastoides. La cara externa de ésta es parte de la cara del mismo </a:t>
            </a:r>
            <a:r>
              <a:rPr lang="es-MX" dirty="0" err="1" smtClean="0"/>
              <a:t>nomdre</a:t>
            </a:r>
            <a:r>
              <a:rPr lang="es-MX" dirty="0" smtClean="0"/>
              <a:t> de la región mastoidea y sirve de inserción a los músculos aludidos más arriba.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Su cara interna lleva en la parte superior un surco </a:t>
            </a:r>
            <a:r>
              <a:rPr lang="es-MX" dirty="0" err="1" smtClean="0"/>
              <a:t>anteroposterior</a:t>
            </a:r>
            <a:r>
              <a:rPr lang="es-MX" dirty="0" smtClean="0"/>
              <a:t> o canal </a:t>
            </a:r>
            <a:r>
              <a:rPr lang="es-MX" dirty="0" err="1" smtClean="0"/>
              <a:t>digástrico</a:t>
            </a:r>
            <a:r>
              <a:rPr lang="es-MX" dirty="0" smtClean="0"/>
              <a:t>, que sirve de inserción al vientre posterior del músculo </a:t>
            </a:r>
            <a:r>
              <a:rPr lang="es-MX" dirty="0" err="1" smtClean="0"/>
              <a:t>digástrico</a:t>
            </a:r>
            <a:r>
              <a:rPr lang="es-MX" dirty="0" smtClean="0"/>
              <a:t>. La parte interna de este canal muestra una eminencia roma, alargada de adelante atrás, en cuya vertiente interna está labrado otro surco por donde pasa la arteria occipital. Dicho saliente recibe el nombre de eminencia </a:t>
            </a:r>
            <a:r>
              <a:rPr lang="es-MX" dirty="0" err="1" smtClean="0"/>
              <a:t>yuxtamastoidea</a:t>
            </a:r>
            <a:r>
              <a:rPr lang="es-MX" dirty="0" smtClean="0"/>
              <a:t>. </a:t>
            </a:r>
          </a:p>
          <a:p>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La cara </a:t>
            </a:r>
            <a:r>
              <a:rPr lang="es-MX" dirty="0" err="1" smtClean="0"/>
              <a:t>endocraneana</a:t>
            </a:r>
            <a:r>
              <a:rPr lang="es-MX" dirty="0" smtClean="0"/>
              <a:t> de la porción </a:t>
            </a:r>
            <a:r>
              <a:rPr lang="es-MX" dirty="0" err="1" smtClean="0"/>
              <a:t>mastoide</a:t>
            </a:r>
            <a:r>
              <a:rPr lang="es-MX" dirty="0" smtClean="0"/>
              <a:t> se confunde por delante con la base de la roca. En este lugar se observa un amplio surco vertical o canal del seno lateral, que lleva hacia la parte media del orificio interno del conducto mastoideo. El borde de la región mastoidea es grueso  y rugoso, articulándose por arriba con el parietal, por detrás con el occipital, mientras por delante va a fundirse con la escama y con la roca.</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r>
              <a:rPr lang="es-MX" dirty="0" smtClean="0"/>
              <a:t>Tiene forma de pirámide cuadrangular, con base vuelta para fuera y atrás, en tanto que el vértice, truncado, se dirige hacia dentro y adelante. Posee, por consiguiente, cuatro caras, cuatro bordes, una base y un vértice. Cara </a:t>
            </a:r>
            <a:r>
              <a:rPr lang="es-MX" dirty="0" err="1" smtClean="0"/>
              <a:t>anterosuperior</a:t>
            </a:r>
            <a:r>
              <a:rPr lang="es-MX" dirty="0" smtClean="0"/>
              <a:t>. Presenta hacia su tercio externo una eminencia convexa y lisa, denominada eminencia </a:t>
            </a:r>
            <a:r>
              <a:rPr lang="es-MX" dirty="0" err="1" smtClean="0"/>
              <a:t>arcuata</a:t>
            </a:r>
            <a:r>
              <a:rPr lang="es-MX" dirty="0" smtClean="0"/>
              <a:t>, la cual se </a:t>
            </a:r>
            <a:r>
              <a:rPr lang="es-MX" dirty="0" err="1" smtClean="0"/>
              <a:t>coprresponde</a:t>
            </a:r>
            <a:r>
              <a:rPr lang="es-MX" dirty="0" smtClean="0"/>
              <a:t> interiormente con el canal semicircular superior y se continua exteriormente por una superficie más o menos plana, tegmen </a:t>
            </a:r>
            <a:r>
              <a:rPr lang="es-MX" dirty="0" err="1" smtClean="0"/>
              <a:t>tympani</a:t>
            </a:r>
            <a:r>
              <a:rPr lang="es-MX" dirty="0" smtClean="0"/>
              <a:t>, que forma el techo de la caja del tímpano. </a:t>
            </a:r>
            <a:endParaRPr lang="es-MX" dirty="0"/>
          </a:p>
        </p:txBody>
      </p:sp>
      <p:sp>
        <p:nvSpPr>
          <p:cNvPr id="3" name="2 Título"/>
          <p:cNvSpPr>
            <a:spLocks noGrp="1"/>
          </p:cNvSpPr>
          <p:nvPr>
            <p:ph type="title"/>
          </p:nvPr>
        </p:nvSpPr>
        <p:spPr/>
        <p:txBody>
          <a:bodyPr>
            <a:normAutofit fontScale="90000"/>
          </a:bodyPr>
          <a:lstStyle/>
          <a:p>
            <a:r>
              <a:rPr lang="es-MX" dirty="0" smtClean="0"/>
              <a:t>PORCION PETROSA </a:t>
            </a:r>
            <a:br>
              <a:rPr lang="es-MX" dirty="0" smtClean="0"/>
            </a:br>
            <a:endParaRPr lang="es-MX"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Por delante de la eminencia </a:t>
            </a:r>
            <a:r>
              <a:rPr lang="es-MX" dirty="0" err="1" smtClean="0"/>
              <a:t>arcuata</a:t>
            </a:r>
            <a:r>
              <a:rPr lang="es-MX" dirty="0" smtClean="0"/>
              <a:t> existe un orificio alargado o hiato de Falopio, y por fuera de éste otros dos pequeños orificios </a:t>
            </a:r>
            <a:r>
              <a:rPr lang="es-MX" dirty="0" err="1" smtClean="0"/>
              <a:t>quie</a:t>
            </a:r>
            <a:r>
              <a:rPr lang="es-MX" dirty="0" smtClean="0"/>
              <a:t> comunican con dos canales paralelos o hiatos </a:t>
            </a:r>
            <a:r>
              <a:rPr lang="es-MX" dirty="0" err="1" smtClean="0"/>
              <a:t>accesoerios</a:t>
            </a:r>
            <a:r>
              <a:rPr lang="es-MX" dirty="0" smtClean="0"/>
              <a:t>, los cuales </a:t>
            </a:r>
            <a:r>
              <a:rPr lang="es-MX" dirty="0" err="1" smtClean="0"/>
              <a:t>llevabn</a:t>
            </a:r>
            <a:r>
              <a:rPr lang="es-MX" dirty="0" smtClean="0"/>
              <a:t> los nervios petrosos superficiales y profundos. Todavía más adentro, en el tercio interno de esta cara, se observa una depresión, conocida como </a:t>
            </a:r>
            <a:r>
              <a:rPr lang="es-MX" dirty="0" err="1" smtClean="0"/>
              <a:t>faseta</a:t>
            </a:r>
            <a:r>
              <a:rPr lang="es-MX" dirty="0" smtClean="0"/>
              <a:t> de </a:t>
            </a:r>
            <a:r>
              <a:rPr lang="es-MX" dirty="0" err="1" smtClean="0"/>
              <a:t>Gasser</a:t>
            </a:r>
            <a:r>
              <a:rPr lang="es-MX" dirty="0" smtClean="0"/>
              <a:t>, que aloja el ganglio del mismo nombre. </a:t>
            </a:r>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1052736"/>
            <a:ext cx="8686800" cy="4954555"/>
          </a:xfrm>
        </p:spPr>
        <p:txBody>
          <a:bodyPr>
            <a:normAutofit/>
          </a:bodyPr>
          <a:lstStyle/>
          <a:p>
            <a:r>
              <a:rPr lang="es-MX" dirty="0" smtClean="0"/>
              <a:t>Lleva cerca del borde superior, en su tercio externo, una hendidura estrecha o fosa </a:t>
            </a:r>
            <a:r>
              <a:rPr lang="es-MX" dirty="0" err="1" smtClean="0"/>
              <a:t>subarcuata</a:t>
            </a:r>
            <a:r>
              <a:rPr lang="es-MX" dirty="0" smtClean="0"/>
              <a:t>, el fondo de la cual comunica con el canal </a:t>
            </a:r>
            <a:r>
              <a:rPr lang="es-MX" dirty="0" err="1" smtClean="0"/>
              <a:t>petromastoideo</a:t>
            </a:r>
            <a:r>
              <a:rPr lang="es-MX" dirty="0" smtClean="0"/>
              <a:t>. Por abajo y fuera de esta fosa se encuentra otra hendidura oblicua, denominada orificio posterior del acueducto del </a:t>
            </a:r>
            <a:r>
              <a:rPr lang="es-MX" dirty="0" err="1" smtClean="0"/>
              <a:t>vestibulo</a:t>
            </a:r>
            <a:r>
              <a:rPr lang="es-MX" dirty="0" smtClean="0"/>
              <a:t>. </a:t>
            </a:r>
          </a:p>
          <a:p>
            <a:endParaRPr lang="es-MX" dirty="0"/>
          </a:p>
        </p:txBody>
      </p:sp>
      <p:sp>
        <p:nvSpPr>
          <p:cNvPr id="3" name="2 Título"/>
          <p:cNvSpPr>
            <a:spLocks noGrp="1"/>
          </p:cNvSpPr>
          <p:nvPr>
            <p:ph type="title"/>
          </p:nvPr>
        </p:nvSpPr>
        <p:spPr/>
        <p:txBody>
          <a:bodyPr>
            <a:normAutofit fontScale="90000"/>
          </a:bodyPr>
          <a:lstStyle/>
          <a:p>
            <a:r>
              <a:rPr lang="es-MX" dirty="0" smtClean="0"/>
              <a:t>Cara </a:t>
            </a:r>
            <a:r>
              <a:rPr lang="es-MX" dirty="0" err="1" smtClean="0"/>
              <a:t>posterosuperior</a:t>
            </a:r>
            <a:r>
              <a:rPr lang="es-MX" dirty="0" smtClean="0"/>
              <a:t> </a:t>
            </a:r>
            <a:br>
              <a:rPr lang="es-MX" dirty="0" smtClean="0"/>
            </a:br>
            <a:endParaRPr lang="es-MX" dirty="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Más adentro, y aproximadamente sobre la misma </a:t>
            </a:r>
            <a:r>
              <a:rPr lang="es-MX" dirty="0" err="1" smtClean="0"/>
              <a:t>linea</a:t>
            </a:r>
            <a:r>
              <a:rPr lang="es-MX" dirty="0" smtClean="0"/>
              <a:t>, se observan un amplio orificio por donde se abre el conducto auditivo interno, en cuyo fondo se notan dos crestas </a:t>
            </a:r>
            <a:r>
              <a:rPr lang="es-MX" dirty="0" err="1" smtClean="0"/>
              <a:t>peropendiculares</a:t>
            </a:r>
            <a:r>
              <a:rPr lang="es-MX" dirty="0" smtClean="0"/>
              <a:t> entre sí, que lo dividen en cuatro </a:t>
            </a:r>
            <a:r>
              <a:rPr lang="es-MX" dirty="0" err="1" smtClean="0"/>
              <a:t>fasetas</a:t>
            </a:r>
            <a:r>
              <a:rPr lang="es-MX" dirty="0" smtClean="0"/>
              <a:t>. Por estás pasan los nervios facial, intermediario de </a:t>
            </a:r>
            <a:r>
              <a:rPr lang="es-MX" dirty="0" err="1" smtClean="0"/>
              <a:t>Wrisberg</a:t>
            </a:r>
            <a:r>
              <a:rPr lang="es-MX" dirty="0" smtClean="0"/>
              <a:t> y auditivo, con sus ramas </a:t>
            </a:r>
            <a:r>
              <a:rPr lang="es-MX" dirty="0" err="1" smtClean="0"/>
              <a:t>vestibular</a:t>
            </a:r>
            <a:r>
              <a:rPr lang="es-MX" dirty="0" smtClean="0"/>
              <a:t> y coclear, y la arteria auditiva interna.    </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1124744"/>
            <a:ext cx="8686800" cy="4882547"/>
          </a:xfrm>
        </p:spPr>
        <p:txBody>
          <a:bodyPr>
            <a:normAutofit/>
          </a:bodyPr>
          <a:lstStyle/>
          <a:p>
            <a:r>
              <a:rPr lang="es-MX" dirty="0" smtClean="0"/>
              <a:t> Su superficie más externa es cóncava y lisa. Situada por detrás de la cisura de </a:t>
            </a:r>
            <a:r>
              <a:rPr lang="es-MX" dirty="0" err="1" smtClean="0"/>
              <a:t>Glasser</a:t>
            </a:r>
            <a:r>
              <a:rPr lang="es-MX" dirty="0" smtClean="0"/>
              <a:t>, forma la parte no articular de la cavidad glenoidea y constituye la pared anterior del conducto auditivo externo. Está lámina está provista de un saliente dirigido </a:t>
            </a:r>
            <a:r>
              <a:rPr lang="es-MX" dirty="0" err="1" smtClean="0"/>
              <a:t>hacxia</a:t>
            </a:r>
            <a:r>
              <a:rPr lang="es-MX" dirty="0" smtClean="0"/>
              <a:t> abajo que rodea la base de la apófisis estiloides, formando la apófisis vaginal. </a:t>
            </a:r>
          </a:p>
          <a:p>
            <a:endParaRPr lang="es-MX" dirty="0"/>
          </a:p>
        </p:txBody>
      </p:sp>
      <p:sp>
        <p:nvSpPr>
          <p:cNvPr id="3" name="2 Título"/>
          <p:cNvSpPr>
            <a:spLocks noGrp="1"/>
          </p:cNvSpPr>
          <p:nvPr>
            <p:ph type="title"/>
          </p:nvPr>
        </p:nvSpPr>
        <p:spPr/>
        <p:txBody>
          <a:bodyPr>
            <a:normAutofit fontScale="90000"/>
          </a:bodyPr>
          <a:lstStyle/>
          <a:p>
            <a:r>
              <a:rPr lang="es-MX" dirty="0" smtClean="0"/>
              <a:t>Cara </a:t>
            </a:r>
            <a:r>
              <a:rPr lang="es-MX" dirty="0" err="1" smtClean="0"/>
              <a:t>anteroinferior</a:t>
            </a:r>
            <a:r>
              <a:rPr lang="es-MX" dirty="0" smtClean="0"/>
              <a:t> </a:t>
            </a:r>
            <a:br>
              <a:rPr lang="es-MX" dirty="0" smtClean="0"/>
            </a:br>
            <a:endParaRPr lang="es-MX"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Urban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304</TotalTime>
  <Words>6071</Words>
  <Application>Microsoft Office PowerPoint</Application>
  <PresentationFormat>Presentación en pantalla (4:3)</PresentationFormat>
  <Paragraphs>167</Paragraphs>
  <Slides>112</Slides>
  <Notes>0</Notes>
  <HiddenSlides>0</HiddenSlides>
  <MMClips>0</MMClips>
  <ScaleCrop>false</ScaleCrop>
  <HeadingPairs>
    <vt:vector size="4" baseType="variant">
      <vt:variant>
        <vt:lpstr>Tema</vt:lpstr>
      </vt:variant>
      <vt:variant>
        <vt:i4>1</vt:i4>
      </vt:variant>
      <vt:variant>
        <vt:lpstr>Títulos de diapositiva</vt:lpstr>
      </vt:variant>
      <vt:variant>
        <vt:i4>112</vt:i4>
      </vt:variant>
    </vt:vector>
  </HeadingPairs>
  <TitlesOfParts>
    <vt:vector size="113" baseType="lpstr">
      <vt:lpstr>Concurrencia</vt:lpstr>
      <vt:lpstr>ANATOMIA III</vt:lpstr>
      <vt:lpstr>HUESOS  DE  LA  CABEZA</vt:lpstr>
      <vt:lpstr>Diapositiva 3</vt:lpstr>
      <vt:lpstr>Diapositiva 4</vt:lpstr>
      <vt:lpstr>Huesos del Craneo  </vt:lpstr>
      <vt:lpstr>FRONTAL</vt:lpstr>
      <vt:lpstr> porción vertical…</vt:lpstr>
      <vt:lpstr>Diapositiva 8</vt:lpstr>
      <vt:lpstr>Diapositiva 9</vt:lpstr>
      <vt:lpstr>Diapositiva 10</vt:lpstr>
      <vt:lpstr>Diapositiva 11</vt:lpstr>
      <vt:lpstr>Diapositiva 12</vt:lpstr>
      <vt:lpstr>  Porción horizontal…</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BORDES DEL FRONTAL </vt:lpstr>
      <vt:lpstr>Diapositiva 25</vt:lpstr>
      <vt:lpstr>Diapositiva 26</vt:lpstr>
      <vt:lpstr>Diapositiva 27</vt:lpstr>
      <vt:lpstr>ETMOIDES  </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ESFENOIDES  </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PEQUEÑAS ALAS O APOFISIS DE INGRASSIAS </vt:lpstr>
      <vt:lpstr>Diapositiva 61</vt:lpstr>
      <vt:lpstr>GRANDES ALAS </vt:lpstr>
      <vt:lpstr>Diapositiva 63</vt:lpstr>
      <vt:lpstr>Diapositiva 64</vt:lpstr>
      <vt:lpstr>Diapositiva 65</vt:lpstr>
      <vt:lpstr>Diapositiva 66</vt:lpstr>
      <vt:lpstr>Diapositiva 67</vt:lpstr>
      <vt:lpstr>APOFISIS PTERIGOIDES </vt:lpstr>
      <vt:lpstr>Diapositiva 69</vt:lpstr>
      <vt:lpstr>Diapositiva 70</vt:lpstr>
      <vt:lpstr>Diapositiva 71</vt:lpstr>
      <vt:lpstr>Diapositiva 72</vt:lpstr>
      <vt:lpstr>Diapositiva 73</vt:lpstr>
      <vt:lpstr>Diapositiva 74</vt:lpstr>
      <vt:lpstr>Diapositiva 75</vt:lpstr>
      <vt:lpstr>ESTRUCTURA </vt:lpstr>
      <vt:lpstr>TEMPORAL </vt:lpstr>
      <vt:lpstr>Diapositiva 78</vt:lpstr>
      <vt:lpstr>Diapositiva 79</vt:lpstr>
      <vt:lpstr>Diapositiva 80</vt:lpstr>
      <vt:lpstr>Diapositiva 81</vt:lpstr>
      <vt:lpstr>ESCAMA DEL TEMPORAL </vt:lpstr>
      <vt:lpstr>Diapositiva 83</vt:lpstr>
      <vt:lpstr>Diapositiva 84</vt:lpstr>
      <vt:lpstr>Diapositiva 85</vt:lpstr>
      <vt:lpstr>Diapositiva 86</vt:lpstr>
      <vt:lpstr>Diapositiva 87</vt:lpstr>
      <vt:lpstr>Diapositiva 88</vt:lpstr>
      <vt:lpstr>Diapositiva 89</vt:lpstr>
      <vt:lpstr>PORCION MASTOIDEA </vt:lpstr>
      <vt:lpstr>Diapositiva 91</vt:lpstr>
      <vt:lpstr>Diapositiva 92</vt:lpstr>
      <vt:lpstr>Diapositiva 93</vt:lpstr>
      <vt:lpstr>Diapositiva 94</vt:lpstr>
      <vt:lpstr>PORCION PETROSA  </vt:lpstr>
      <vt:lpstr>Diapositiva 96</vt:lpstr>
      <vt:lpstr>Cara posterosuperior  </vt:lpstr>
      <vt:lpstr>Diapositiva 98</vt:lpstr>
      <vt:lpstr>Cara anteroinferior  </vt:lpstr>
      <vt:lpstr>Diapositiva 100</vt:lpstr>
      <vt:lpstr>Cara posteroinferior  </vt:lpstr>
      <vt:lpstr>Diapositiva 102</vt:lpstr>
      <vt:lpstr>Diapositiva 103</vt:lpstr>
      <vt:lpstr>Borde superior  </vt:lpstr>
      <vt:lpstr>Borde anterior  </vt:lpstr>
      <vt:lpstr>Borde posterior  </vt:lpstr>
      <vt:lpstr>Diapositiva 107</vt:lpstr>
      <vt:lpstr>Borde inferior  </vt:lpstr>
      <vt:lpstr>Base  </vt:lpstr>
      <vt:lpstr>Vértice  </vt:lpstr>
      <vt:lpstr>HUESO OCCIPITAL </vt:lpstr>
      <vt:lpstr>Diapositiva 112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VANDRADE</dc:creator>
  <cp:lastModifiedBy>VANDRADE</cp:lastModifiedBy>
  <cp:revision>23</cp:revision>
  <dcterms:created xsi:type="dcterms:W3CDTF">2010-08-18T04:43:13Z</dcterms:created>
  <dcterms:modified xsi:type="dcterms:W3CDTF">2010-09-04T18:24:26Z</dcterms:modified>
</cp:coreProperties>
</file>